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6" r:id="rId3"/>
    <p:sldId id="257" r:id="rId4"/>
    <p:sldId id="284" r:id="rId5"/>
    <p:sldId id="287" r:id="rId6"/>
    <p:sldId id="282" r:id="rId7"/>
    <p:sldId id="275" r:id="rId8"/>
    <p:sldId id="281" r:id="rId9"/>
    <p:sldId id="280" r:id="rId10"/>
    <p:sldId id="259" r:id="rId11"/>
    <p:sldId id="260" r:id="rId12"/>
    <p:sldId id="264" r:id="rId13"/>
    <p:sldId id="262" r:id="rId14"/>
    <p:sldId id="283" r:id="rId15"/>
    <p:sldId id="279" r:id="rId16"/>
    <p:sldId id="267" r:id="rId17"/>
    <p:sldId id="269" r:id="rId18"/>
    <p:sldId id="277" r:id="rId19"/>
    <p:sldId id="265" r:id="rId20"/>
    <p:sldId id="276" r:id="rId21"/>
    <p:sldId id="270" r:id="rId22"/>
    <p:sldId id="286" r:id="rId23"/>
    <p:sldId id="285" r:id="rId2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7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F59BC-8A83-2557-BA92-E72DE842F3F2}" v="62" dt="2024-02-01T15:48:58.479"/>
    <p1510:client id="{415C7D1E-1835-E01A-68C9-8ED9EB9837B3}" v="63" dt="2024-02-02T08:37:33.065"/>
    <p1510:client id="{64A5FBEC-3BD5-1D47-6001-1BABEF4A7A1A}" v="494" dt="2024-02-01T14:21:04.899"/>
    <p1510:client id="{7FDE4BF3-56DA-8CB6-CF8E-5381D4BFA01A}" v="275" dt="2024-02-01T16:27:08.139"/>
    <p1510:client id="{83542BAE-3C96-D24C-8F97-CAE8606FF4BD}" v="7487" dt="2024-02-02T09:02:42.459"/>
    <p1510:client id="{89D06796-FA52-3D49-A92E-8D6EAAD0995B}" v="48" dt="2024-02-02T08:51:58.327"/>
    <p1510:client id="{A08C49C5-3554-30ED-E80E-E2421847BCE5}" v="106" dt="2024-02-01T14:36:15.236"/>
    <p1510:client id="{D5419A8A-3811-F269-2949-531677D57883}" v="932" dt="2024-02-01T13:00:24.644"/>
    <p1510:client id="{E1124DE3-BC32-FC1D-EE2C-BBAA755D928D}" v="98" vWet="100" dt="2024-02-02T09:02:41.758"/>
    <p1510:client id="{E8F24BC6-1E83-3C94-0963-C02D9675CFEB}" v="191" dt="2024-02-01T14:58:57.5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46"/>
    <p:restoredTop sz="94687"/>
  </p:normalViewPr>
  <p:slideViewPr>
    <p:cSldViewPr snapToGrid="0">
      <p:cViewPr>
        <p:scale>
          <a:sx n="145" d="100"/>
          <a:sy n="145" d="100"/>
        </p:scale>
        <p:origin x="1664"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E787E2-82DB-D149-B5FB-FBD92B3EE1D7}"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GB"/>
        </a:p>
      </dgm:t>
    </dgm:pt>
    <dgm:pt modelId="{76A64F34-DA75-0546-B1B5-46B214B18EC0}">
      <dgm:prSet phldrT="[Text]"/>
      <dgm:spPr/>
      <dgm:t>
        <a:bodyPr/>
        <a:lstStyle/>
        <a:p>
          <a:pPr algn="ctr"/>
          <a:r>
            <a:rPr lang="en-GB"/>
            <a:t>Kathe</a:t>
          </a:r>
        </a:p>
      </dgm:t>
    </dgm:pt>
    <dgm:pt modelId="{DE404F05-2388-2543-9974-E1BE85AAA036}" type="parTrans" cxnId="{08B1885E-6DA6-E94A-A74F-FF126D0580B8}">
      <dgm:prSet/>
      <dgm:spPr/>
      <dgm:t>
        <a:bodyPr/>
        <a:lstStyle/>
        <a:p>
          <a:endParaRPr lang="en-GB"/>
        </a:p>
      </dgm:t>
    </dgm:pt>
    <dgm:pt modelId="{33081A45-043F-9B4B-8380-D67BEA590667}" type="sibTrans" cxnId="{08B1885E-6DA6-E94A-A74F-FF126D0580B8}">
      <dgm:prSet/>
      <dgm:spPr/>
      <dgm:t>
        <a:bodyPr/>
        <a:lstStyle/>
        <a:p>
          <a:endParaRPr lang="en-GB"/>
        </a:p>
      </dgm:t>
    </dgm:pt>
    <dgm:pt modelId="{DB91DDC9-8459-B545-B8D2-1ECE46224B29}">
      <dgm:prSet phldrT="[Text]"/>
      <dgm:spPr/>
      <dgm:t>
        <a:bodyPr/>
        <a:lstStyle/>
        <a:p>
          <a:pPr algn="ctr"/>
          <a:r>
            <a:rPr lang="en-GB"/>
            <a:t>Jules</a:t>
          </a:r>
        </a:p>
      </dgm:t>
    </dgm:pt>
    <dgm:pt modelId="{7A8F7D56-2973-4D40-9E8F-147E80339056}" type="parTrans" cxnId="{F82CB3C1-24AA-FD4B-B339-133769E96FE5}">
      <dgm:prSet/>
      <dgm:spPr/>
      <dgm:t>
        <a:bodyPr/>
        <a:lstStyle/>
        <a:p>
          <a:endParaRPr lang="en-GB"/>
        </a:p>
      </dgm:t>
    </dgm:pt>
    <dgm:pt modelId="{78ADC3AC-B4A4-ED4F-BD7F-CBFEE53CD25A}" type="sibTrans" cxnId="{F82CB3C1-24AA-FD4B-B339-133769E96FE5}">
      <dgm:prSet/>
      <dgm:spPr/>
      <dgm:t>
        <a:bodyPr/>
        <a:lstStyle/>
        <a:p>
          <a:endParaRPr lang="en-GB"/>
        </a:p>
      </dgm:t>
    </dgm:pt>
    <dgm:pt modelId="{7203F40C-5167-8849-967D-738280B38C84}">
      <dgm:prSet phldrT="[Text]"/>
      <dgm:spPr/>
      <dgm:t>
        <a:bodyPr/>
        <a:lstStyle/>
        <a:p>
          <a:pPr algn="ctr"/>
          <a:r>
            <a:rPr lang="en-GB"/>
            <a:t>Jim</a:t>
          </a:r>
        </a:p>
      </dgm:t>
    </dgm:pt>
    <dgm:pt modelId="{3668C337-0DD8-994E-8903-AA502C84C38D}" type="parTrans" cxnId="{7ACCFC68-4E60-D44C-B5B0-9C587802A091}">
      <dgm:prSet/>
      <dgm:spPr/>
      <dgm:t>
        <a:bodyPr/>
        <a:lstStyle/>
        <a:p>
          <a:endParaRPr lang="en-GB"/>
        </a:p>
      </dgm:t>
    </dgm:pt>
    <dgm:pt modelId="{4122089E-010B-4840-9447-85510A58ACAD}" type="sibTrans" cxnId="{7ACCFC68-4E60-D44C-B5B0-9C587802A091}">
      <dgm:prSet/>
      <dgm:spPr/>
      <dgm:t>
        <a:bodyPr/>
        <a:lstStyle/>
        <a:p>
          <a:endParaRPr lang="en-GB"/>
        </a:p>
      </dgm:t>
    </dgm:pt>
    <dgm:pt modelId="{784CC1AF-410A-9244-8374-17A62F20F575}" type="pres">
      <dgm:prSet presAssocID="{E8E787E2-82DB-D149-B5FB-FBD92B3EE1D7}" presName="hierChild1" presStyleCnt="0">
        <dgm:presLayoutVars>
          <dgm:chPref val="1"/>
          <dgm:dir/>
          <dgm:animOne val="branch"/>
          <dgm:animLvl val="lvl"/>
          <dgm:resizeHandles/>
        </dgm:presLayoutVars>
      </dgm:prSet>
      <dgm:spPr/>
    </dgm:pt>
    <dgm:pt modelId="{1B652897-A850-FD45-9EA5-D37E360BBFBD}" type="pres">
      <dgm:prSet presAssocID="{76A64F34-DA75-0546-B1B5-46B214B18EC0}" presName="hierRoot1" presStyleCnt="0"/>
      <dgm:spPr/>
    </dgm:pt>
    <dgm:pt modelId="{3753CA11-8B22-3841-88F9-2EC8C6F62B7A}" type="pres">
      <dgm:prSet presAssocID="{76A64F34-DA75-0546-B1B5-46B214B18EC0}" presName="composite" presStyleCnt="0"/>
      <dgm:spPr/>
    </dgm:pt>
    <dgm:pt modelId="{F4AEDB68-1191-6F40-98FE-BE7D0848BCD9}" type="pres">
      <dgm:prSet presAssocID="{76A64F34-DA75-0546-B1B5-46B214B18EC0}" presName="image" presStyleLbl="node0" presStyleIdx="0" presStyleCnt="1" custLinFactNeighborX="505" custLinFactNeighborY="505"/>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6490E7C9-A7BB-4640-929F-AACF03074E88}" type="pres">
      <dgm:prSet presAssocID="{76A64F34-DA75-0546-B1B5-46B214B18EC0}" presName="text" presStyleLbl="revTx" presStyleIdx="0" presStyleCnt="3">
        <dgm:presLayoutVars>
          <dgm:chPref val="3"/>
        </dgm:presLayoutVars>
      </dgm:prSet>
      <dgm:spPr/>
    </dgm:pt>
    <dgm:pt modelId="{E25307D8-74EF-8C46-8DEF-0582B5D032F2}" type="pres">
      <dgm:prSet presAssocID="{76A64F34-DA75-0546-B1B5-46B214B18EC0}" presName="hierChild2" presStyleCnt="0"/>
      <dgm:spPr/>
    </dgm:pt>
    <dgm:pt modelId="{A8FD8134-26CC-3F45-89D4-539C18CE6EAD}" type="pres">
      <dgm:prSet presAssocID="{7A8F7D56-2973-4D40-9E8F-147E80339056}" presName="Name10" presStyleLbl="parChTrans1D2" presStyleIdx="0" presStyleCnt="2"/>
      <dgm:spPr/>
    </dgm:pt>
    <dgm:pt modelId="{3B52577B-77E0-5646-B791-24FC74363E19}" type="pres">
      <dgm:prSet presAssocID="{DB91DDC9-8459-B545-B8D2-1ECE46224B29}" presName="hierRoot2" presStyleCnt="0"/>
      <dgm:spPr/>
    </dgm:pt>
    <dgm:pt modelId="{6B0DD4CA-2BB2-FD43-97BD-0685EB20B116}" type="pres">
      <dgm:prSet presAssocID="{DB91DDC9-8459-B545-B8D2-1ECE46224B29}" presName="composite2" presStyleCnt="0"/>
      <dgm:spPr/>
    </dgm:pt>
    <dgm:pt modelId="{C061E6E4-C244-B64A-B587-2B50175059B7}" type="pres">
      <dgm:prSet presAssocID="{DB91DDC9-8459-B545-B8D2-1ECE46224B29}" presName="image2" presStyleLbl="node2"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ABE9AC9-5455-FF42-8DD2-2D8EE8F1249A}" type="pres">
      <dgm:prSet presAssocID="{DB91DDC9-8459-B545-B8D2-1ECE46224B29}" presName="text2" presStyleLbl="revTx" presStyleIdx="1" presStyleCnt="3">
        <dgm:presLayoutVars>
          <dgm:chPref val="3"/>
        </dgm:presLayoutVars>
      </dgm:prSet>
      <dgm:spPr/>
    </dgm:pt>
    <dgm:pt modelId="{3C4D0C60-E82B-504A-BBAC-A5C0EFCF347B}" type="pres">
      <dgm:prSet presAssocID="{DB91DDC9-8459-B545-B8D2-1ECE46224B29}" presName="hierChild3" presStyleCnt="0"/>
      <dgm:spPr/>
    </dgm:pt>
    <dgm:pt modelId="{5712C211-813B-274C-93FA-82DE1BB13CD0}" type="pres">
      <dgm:prSet presAssocID="{3668C337-0DD8-994E-8903-AA502C84C38D}" presName="Name10" presStyleLbl="parChTrans1D2" presStyleIdx="1" presStyleCnt="2"/>
      <dgm:spPr/>
    </dgm:pt>
    <dgm:pt modelId="{C2019289-78E7-2E44-8578-2390F84DB371}" type="pres">
      <dgm:prSet presAssocID="{7203F40C-5167-8849-967D-738280B38C84}" presName="hierRoot2" presStyleCnt="0"/>
      <dgm:spPr/>
    </dgm:pt>
    <dgm:pt modelId="{B0E44611-3332-A74E-9DAD-40A6CBD7F5A3}" type="pres">
      <dgm:prSet presAssocID="{7203F40C-5167-8849-967D-738280B38C84}" presName="composite2" presStyleCnt="0"/>
      <dgm:spPr/>
    </dgm:pt>
    <dgm:pt modelId="{53C50F25-FFDE-2C44-B98B-844F2426D96F}" type="pres">
      <dgm:prSet presAssocID="{7203F40C-5167-8849-967D-738280B38C84}" presName="image2" presStyleLbl="node2" presStyleIdx="1"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FC2E3402-5555-914E-9DED-5002B0597F8A}" type="pres">
      <dgm:prSet presAssocID="{7203F40C-5167-8849-967D-738280B38C84}" presName="text2" presStyleLbl="revTx" presStyleIdx="2" presStyleCnt="3" custScaleX="60034" custLinFactNeighborX="-14685" custLinFactNeighborY="2600">
        <dgm:presLayoutVars>
          <dgm:chPref val="3"/>
        </dgm:presLayoutVars>
      </dgm:prSet>
      <dgm:spPr/>
    </dgm:pt>
    <dgm:pt modelId="{1EF5EB07-8EDE-3946-84E3-8E4DE972ECBA}" type="pres">
      <dgm:prSet presAssocID="{7203F40C-5167-8849-967D-738280B38C84}" presName="hierChild3" presStyleCnt="0"/>
      <dgm:spPr/>
    </dgm:pt>
  </dgm:ptLst>
  <dgm:cxnLst>
    <dgm:cxn modelId="{46A6D122-5554-F64E-A83E-04C7CB071283}" type="presOf" srcId="{3668C337-0DD8-994E-8903-AA502C84C38D}" destId="{5712C211-813B-274C-93FA-82DE1BB13CD0}" srcOrd="0" destOrd="0" presId="urn:microsoft.com/office/officeart/2009/layout/CirclePictureHierarchy"/>
    <dgm:cxn modelId="{2CC11642-DDDE-964A-B807-8D3C1348ACD6}" type="presOf" srcId="{DB91DDC9-8459-B545-B8D2-1ECE46224B29}" destId="{8ABE9AC9-5455-FF42-8DD2-2D8EE8F1249A}" srcOrd="0" destOrd="0" presId="urn:microsoft.com/office/officeart/2009/layout/CirclePictureHierarchy"/>
    <dgm:cxn modelId="{08B1885E-6DA6-E94A-A74F-FF126D0580B8}" srcId="{E8E787E2-82DB-D149-B5FB-FBD92B3EE1D7}" destId="{76A64F34-DA75-0546-B1B5-46B214B18EC0}" srcOrd="0" destOrd="0" parTransId="{DE404F05-2388-2543-9974-E1BE85AAA036}" sibTransId="{33081A45-043F-9B4B-8380-D67BEA590667}"/>
    <dgm:cxn modelId="{CB12405F-71E9-8845-816C-830DF9FAB4A4}" type="presOf" srcId="{7203F40C-5167-8849-967D-738280B38C84}" destId="{FC2E3402-5555-914E-9DED-5002B0597F8A}" srcOrd="0" destOrd="0" presId="urn:microsoft.com/office/officeart/2009/layout/CirclePictureHierarchy"/>
    <dgm:cxn modelId="{7ACCFC68-4E60-D44C-B5B0-9C587802A091}" srcId="{76A64F34-DA75-0546-B1B5-46B214B18EC0}" destId="{7203F40C-5167-8849-967D-738280B38C84}" srcOrd="1" destOrd="0" parTransId="{3668C337-0DD8-994E-8903-AA502C84C38D}" sibTransId="{4122089E-010B-4840-9447-85510A58ACAD}"/>
    <dgm:cxn modelId="{3CEF9077-8E4B-C347-9400-64E047C88A21}" type="presOf" srcId="{76A64F34-DA75-0546-B1B5-46B214B18EC0}" destId="{6490E7C9-A7BB-4640-929F-AACF03074E88}" srcOrd="0" destOrd="0" presId="urn:microsoft.com/office/officeart/2009/layout/CirclePictureHierarchy"/>
    <dgm:cxn modelId="{BF59B28D-52A3-0B43-A96F-A54BD80130AC}" type="presOf" srcId="{E8E787E2-82DB-D149-B5FB-FBD92B3EE1D7}" destId="{784CC1AF-410A-9244-8374-17A62F20F575}" srcOrd="0" destOrd="0" presId="urn:microsoft.com/office/officeart/2009/layout/CirclePictureHierarchy"/>
    <dgm:cxn modelId="{90680BAE-1AAD-2D4E-A2AD-C6AED3F628D7}" type="presOf" srcId="{7A8F7D56-2973-4D40-9E8F-147E80339056}" destId="{A8FD8134-26CC-3F45-89D4-539C18CE6EAD}" srcOrd="0" destOrd="0" presId="urn:microsoft.com/office/officeart/2009/layout/CirclePictureHierarchy"/>
    <dgm:cxn modelId="{F82CB3C1-24AA-FD4B-B339-133769E96FE5}" srcId="{76A64F34-DA75-0546-B1B5-46B214B18EC0}" destId="{DB91DDC9-8459-B545-B8D2-1ECE46224B29}" srcOrd="0" destOrd="0" parTransId="{7A8F7D56-2973-4D40-9E8F-147E80339056}" sibTransId="{78ADC3AC-B4A4-ED4F-BD7F-CBFEE53CD25A}"/>
    <dgm:cxn modelId="{D8FA8B00-F9B7-F44F-9659-1E15ED5A3BA8}" type="presParOf" srcId="{784CC1AF-410A-9244-8374-17A62F20F575}" destId="{1B652897-A850-FD45-9EA5-D37E360BBFBD}" srcOrd="0" destOrd="0" presId="urn:microsoft.com/office/officeart/2009/layout/CirclePictureHierarchy"/>
    <dgm:cxn modelId="{B50E46D2-70EB-9746-A174-59EEE91D2A13}" type="presParOf" srcId="{1B652897-A850-FD45-9EA5-D37E360BBFBD}" destId="{3753CA11-8B22-3841-88F9-2EC8C6F62B7A}" srcOrd="0" destOrd="0" presId="urn:microsoft.com/office/officeart/2009/layout/CirclePictureHierarchy"/>
    <dgm:cxn modelId="{0C599BDD-416F-E84E-BB43-EAD48CC5713C}" type="presParOf" srcId="{3753CA11-8B22-3841-88F9-2EC8C6F62B7A}" destId="{F4AEDB68-1191-6F40-98FE-BE7D0848BCD9}" srcOrd="0" destOrd="0" presId="urn:microsoft.com/office/officeart/2009/layout/CirclePictureHierarchy"/>
    <dgm:cxn modelId="{C4651380-E9CD-D340-AFD6-84879D809536}" type="presParOf" srcId="{3753CA11-8B22-3841-88F9-2EC8C6F62B7A}" destId="{6490E7C9-A7BB-4640-929F-AACF03074E88}" srcOrd="1" destOrd="0" presId="urn:microsoft.com/office/officeart/2009/layout/CirclePictureHierarchy"/>
    <dgm:cxn modelId="{39786A6D-ADF2-C14E-AC8E-B505B3467377}" type="presParOf" srcId="{1B652897-A850-FD45-9EA5-D37E360BBFBD}" destId="{E25307D8-74EF-8C46-8DEF-0582B5D032F2}" srcOrd="1" destOrd="0" presId="urn:microsoft.com/office/officeart/2009/layout/CirclePictureHierarchy"/>
    <dgm:cxn modelId="{95C3DE74-8EA7-7043-8908-2B8497A6CAC9}" type="presParOf" srcId="{E25307D8-74EF-8C46-8DEF-0582B5D032F2}" destId="{A8FD8134-26CC-3F45-89D4-539C18CE6EAD}" srcOrd="0" destOrd="0" presId="urn:microsoft.com/office/officeart/2009/layout/CirclePictureHierarchy"/>
    <dgm:cxn modelId="{805BD51E-7E2B-4449-86FC-488D734D06FA}" type="presParOf" srcId="{E25307D8-74EF-8C46-8DEF-0582B5D032F2}" destId="{3B52577B-77E0-5646-B791-24FC74363E19}" srcOrd="1" destOrd="0" presId="urn:microsoft.com/office/officeart/2009/layout/CirclePictureHierarchy"/>
    <dgm:cxn modelId="{BA74B3AE-64A8-334E-9348-51B97FF1DDAD}" type="presParOf" srcId="{3B52577B-77E0-5646-B791-24FC74363E19}" destId="{6B0DD4CA-2BB2-FD43-97BD-0685EB20B116}" srcOrd="0" destOrd="0" presId="urn:microsoft.com/office/officeart/2009/layout/CirclePictureHierarchy"/>
    <dgm:cxn modelId="{C877A7BB-E075-9B41-8B20-EC61116189A8}" type="presParOf" srcId="{6B0DD4CA-2BB2-FD43-97BD-0685EB20B116}" destId="{C061E6E4-C244-B64A-B587-2B50175059B7}" srcOrd="0" destOrd="0" presId="urn:microsoft.com/office/officeart/2009/layout/CirclePictureHierarchy"/>
    <dgm:cxn modelId="{65F3F59F-7DCE-6D47-9F3E-0906682AA5ED}" type="presParOf" srcId="{6B0DD4CA-2BB2-FD43-97BD-0685EB20B116}" destId="{8ABE9AC9-5455-FF42-8DD2-2D8EE8F1249A}" srcOrd="1" destOrd="0" presId="urn:microsoft.com/office/officeart/2009/layout/CirclePictureHierarchy"/>
    <dgm:cxn modelId="{A730A08B-25D4-C64D-B635-D555F117AD7B}" type="presParOf" srcId="{3B52577B-77E0-5646-B791-24FC74363E19}" destId="{3C4D0C60-E82B-504A-BBAC-A5C0EFCF347B}" srcOrd="1" destOrd="0" presId="urn:microsoft.com/office/officeart/2009/layout/CirclePictureHierarchy"/>
    <dgm:cxn modelId="{2C2CFC3E-3461-0C4C-A5BA-5EAECFB1D3E6}" type="presParOf" srcId="{E25307D8-74EF-8C46-8DEF-0582B5D032F2}" destId="{5712C211-813B-274C-93FA-82DE1BB13CD0}" srcOrd="2" destOrd="0" presId="urn:microsoft.com/office/officeart/2009/layout/CirclePictureHierarchy"/>
    <dgm:cxn modelId="{412869E0-EA14-D343-AA24-6B2BF35205C0}" type="presParOf" srcId="{E25307D8-74EF-8C46-8DEF-0582B5D032F2}" destId="{C2019289-78E7-2E44-8578-2390F84DB371}" srcOrd="3" destOrd="0" presId="urn:microsoft.com/office/officeart/2009/layout/CirclePictureHierarchy"/>
    <dgm:cxn modelId="{BF2B7B45-FD8E-5F4C-80EF-2E095AC3515B}" type="presParOf" srcId="{C2019289-78E7-2E44-8578-2390F84DB371}" destId="{B0E44611-3332-A74E-9DAD-40A6CBD7F5A3}" srcOrd="0" destOrd="0" presId="urn:microsoft.com/office/officeart/2009/layout/CirclePictureHierarchy"/>
    <dgm:cxn modelId="{60194FBA-DB92-A845-AECB-7290ABECA789}" type="presParOf" srcId="{B0E44611-3332-A74E-9DAD-40A6CBD7F5A3}" destId="{53C50F25-FFDE-2C44-B98B-844F2426D96F}" srcOrd="0" destOrd="0" presId="urn:microsoft.com/office/officeart/2009/layout/CirclePictureHierarchy"/>
    <dgm:cxn modelId="{D849CF73-F21E-3E45-B43F-2934F0BAF759}" type="presParOf" srcId="{B0E44611-3332-A74E-9DAD-40A6CBD7F5A3}" destId="{FC2E3402-5555-914E-9DED-5002B0597F8A}" srcOrd="1" destOrd="0" presId="urn:microsoft.com/office/officeart/2009/layout/CirclePictureHierarchy"/>
    <dgm:cxn modelId="{C1EC2B9F-E21B-A349-8FFC-56A5E7C0ADB9}" type="presParOf" srcId="{C2019289-78E7-2E44-8578-2390F84DB371}" destId="{1EF5EB07-8EDE-3946-84E3-8E4DE972ECBA}" srcOrd="1" destOrd="0" presId="urn:microsoft.com/office/officeart/2009/layout/CirclePictureHierarchy"/>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2C211-813B-274C-93FA-82DE1BB13CD0}">
      <dsp:nvSpPr>
        <dsp:cNvPr id="0" name=""/>
        <dsp:cNvSpPr/>
      </dsp:nvSpPr>
      <dsp:spPr>
        <a:xfrm>
          <a:off x="1300671" y="795912"/>
          <a:ext cx="1142077" cy="232913"/>
        </a:xfrm>
        <a:custGeom>
          <a:avLst/>
          <a:gdLst/>
          <a:ahLst/>
          <a:cxnLst/>
          <a:rect l="0" t="0" r="0" b="0"/>
          <a:pathLst>
            <a:path>
              <a:moveTo>
                <a:pt x="0" y="0"/>
              </a:moveTo>
              <a:lnTo>
                <a:pt x="0" y="115498"/>
              </a:lnTo>
              <a:lnTo>
                <a:pt x="1142077" y="115498"/>
              </a:lnTo>
              <a:lnTo>
                <a:pt x="1142077" y="23291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FD8134-26CC-3F45-89D4-539C18CE6EAD}">
      <dsp:nvSpPr>
        <dsp:cNvPr id="0" name=""/>
        <dsp:cNvSpPr/>
      </dsp:nvSpPr>
      <dsp:spPr>
        <a:xfrm>
          <a:off x="376249" y="795912"/>
          <a:ext cx="924422" cy="232913"/>
        </a:xfrm>
        <a:custGeom>
          <a:avLst/>
          <a:gdLst/>
          <a:ahLst/>
          <a:cxnLst/>
          <a:rect l="0" t="0" r="0" b="0"/>
          <a:pathLst>
            <a:path>
              <a:moveTo>
                <a:pt x="924422" y="0"/>
              </a:moveTo>
              <a:lnTo>
                <a:pt x="924422" y="115498"/>
              </a:lnTo>
              <a:lnTo>
                <a:pt x="0" y="115498"/>
              </a:lnTo>
              <a:lnTo>
                <a:pt x="0" y="23291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AEDB68-1191-6F40-98FE-BE7D0848BCD9}">
      <dsp:nvSpPr>
        <dsp:cNvPr id="0" name=""/>
        <dsp:cNvSpPr/>
      </dsp:nvSpPr>
      <dsp:spPr>
        <a:xfrm>
          <a:off x="924944" y="44457"/>
          <a:ext cx="751454" cy="75145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0E7C9-A7BB-4640-929F-AACF03074E88}">
      <dsp:nvSpPr>
        <dsp:cNvPr id="0" name=""/>
        <dsp:cNvSpPr/>
      </dsp:nvSpPr>
      <dsp:spPr>
        <a:xfrm>
          <a:off x="1672603" y="38784"/>
          <a:ext cx="1127181" cy="751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t>Kathe</a:t>
          </a:r>
        </a:p>
      </dsp:txBody>
      <dsp:txXfrm>
        <a:off x="1672603" y="38784"/>
        <a:ext cx="1127181" cy="751454"/>
      </dsp:txXfrm>
    </dsp:sp>
    <dsp:sp modelId="{C061E6E4-C244-B64A-B587-2B50175059B7}">
      <dsp:nvSpPr>
        <dsp:cNvPr id="0" name=""/>
        <dsp:cNvSpPr/>
      </dsp:nvSpPr>
      <dsp:spPr>
        <a:xfrm>
          <a:off x="521" y="1028825"/>
          <a:ext cx="751454" cy="75145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E9AC9-5455-FF42-8DD2-2D8EE8F1249A}">
      <dsp:nvSpPr>
        <dsp:cNvPr id="0" name=""/>
        <dsp:cNvSpPr/>
      </dsp:nvSpPr>
      <dsp:spPr>
        <a:xfrm>
          <a:off x="751976" y="1026946"/>
          <a:ext cx="1127181" cy="751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t>Jules</a:t>
          </a:r>
        </a:p>
      </dsp:txBody>
      <dsp:txXfrm>
        <a:off x="751976" y="1026946"/>
        <a:ext cx="1127181" cy="751454"/>
      </dsp:txXfrm>
    </dsp:sp>
    <dsp:sp modelId="{53C50F25-FFDE-2C44-B98B-844F2426D96F}">
      <dsp:nvSpPr>
        <dsp:cNvPr id="0" name=""/>
        <dsp:cNvSpPr/>
      </dsp:nvSpPr>
      <dsp:spPr>
        <a:xfrm>
          <a:off x="2067021" y="1028825"/>
          <a:ext cx="751454" cy="75145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2E3402-5555-914E-9DED-5002B0597F8A}">
      <dsp:nvSpPr>
        <dsp:cNvPr id="0" name=""/>
        <dsp:cNvSpPr/>
      </dsp:nvSpPr>
      <dsp:spPr>
        <a:xfrm>
          <a:off x="2878194" y="1046484"/>
          <a:ext cx="676692" cy="751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t>Jim</a:t>
          </a:r>
        </a:p>
      </dsp:txBody>
      <dsp:txXfrm>
        <a:off x="2878194" y="1046484"/>
        <a:ext cx="676692" cy="751454"/>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81FA6-3A01-A34C-87C6-AD34AAB887B6}" type="datetimeFigureOut">
              <a:rPr lang="en-DE" smtClean="0"/>
              <a:t>02.02.24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DCE177-33A7-B14E-A2AF-B9DC68F0A47F}" type="slidenum">
              <a:rPr lang="en-DE" smtClean="0"/>
              <a:t>‹#›</a:t>
            </a:fld>
            <a:endParaRPr lang="en-DE"/>
          </a:p>
        </p:txBody>
      </p:sp>
    </p:spTree>
    <p:extLst>
      <p:ext uri="{BB962C8B-B14F-4D97-AF65-F5344CB8AC3E}">
        <p14:creationId xmlns:p14="http://schemas.microsoft.com/office/powerpoint/2010/main" val="3057880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sycnet.apa.org/doi/10.1207/s15327957pspr0301_3"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1</a:t>
            </a:fld>
            <a:endParaRPr lang="en-DE"/>
          </a:p>
        </p:txBody>
      </p:sp>
    </p:spTree>
    <p:extLst>
      <p:ext uri="{BB962C8B-B14F-4D97-AF65-F5344CB8AC3E}">
        <p14:creationId xmlns:p14="http://schemas.microsoft.com/office/powerpoint/2010/main" val="2647798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This model was taken from the book "Modeling Love Dynamics", and adds another factor called environmental stress. Couples can experience highs and lows from various different factors, and in this example, the appeal of one individual changes sinusoidally. For example, perhaps over a year or longer time period the appeal of a person can vary from factors like work stress. As can be seen in the left diagram, the feelings over time of both partners is very irregular, with peaks at different heights and intervals. This can be seen in the peak to peak plot, where each peak is plot against the previous peak. If the </a:t>
            </a:r>
            <a:r>
              <a:rPr lang="en-US" b="1" err="1"/>
              <a:t>behaviour</a:t>
            </a:r>
            <a:r>
              <a:rPr lang="en-US" b="1"/>
              <a:t> was periodic, we would see just one or a few points. This is not the case, indicating chaotic </a:t>
            </a:r>
            <a:r>
              <a:rPr lang="en-US" b="1" err="1"/>
              <a:t>behaviour</a:t>
            </a:r>
            <a:r>
              <a:rPr lang="en-US" b="1"/>
              <a:t>. To further quantify this, the largest </a:t>
            </a:r>
            <a:r>
              <a:rPr lang="en-US" b="1" err="1"/>
              <a:t>lyapunov</a:t>
            </a:r>
            <a:r>
              <a:rPr lang="en-US" b="1"/>
              <a:t> exponent  was calculated for the mean appeal against the variability. Blue represents a negative LLE, indicating stationary regimes; white represents an LLE of 0, indicating periodic regimes; and red represents a positive LLE, indicating chaotic regimes. </a:t>
            </a:r>
          </a:p>
          <a:p>
            <a:endParaRPr lang="en-US">
              <a:latin typeface="Calibri"/>
              <a:cs typeface="Calibri"/>
            </a:endParaRPr>
          </a:p>
          <a:p>
            <a:r>
              <a:rPr lang="en-US">
                <a:latin typeface="Calibri"/>
                <a:ea typeface="Calibri"/>
                <a:cs typeface="Calibri"/>
              </a:rPr>
              <a:t>------------</a:t>
            </a:r>
          </a:p>
          <a:p>
            <a:r>
              <a:rPr lang="en-US">
                <a:latin typeface="Calibri"/>
                <a:ea typeface="Calibri"/>
                <a:cs typeface="Calibri"/>
              </a:rPr>
              <a:t>Additional notes:</a:t>
            </a:r>
          </a:p>
          <a:p>
            <a:endParaRPr lang="en-US">
              <a:ea typeface="Calibri"/>
              <a:cs typeface="Calibri"/>
            </a:endParaRPr>
          </a:p>
          <a:p>
            <a:r>
              <a:rPr lang="en-US"/>
              <a:t>One simple test is called the peak to peak plot. This is constructed by extracting the peaks from each long time series and plotting them against the previous one. If the plot contains just </a:t>
            </a:r>
          </a:p>
          <a:p>
            <a:r>
              <a:rPr lang="en-US"/>
              <a:t>A very simple test consists of extracting from each long time series the peaks xh1 , h = 1, 2, 3, . . . and in plotting them one versus the previous one. The result is the so-called peak- to-peak plot (PPP). Thus, if the PPP contains only one point (or a few points) the time series is periodic. In contrast, if the points of the PPP are densely distributed on a regular closed curve (the section of a torus) the time series is quasi-periodic, while if the PPP is a fractal set the time series is chaotic. </a:t>
            </a:r>
          </a:p>
          <a:p>
            <a:endParaRPr lang="en-US"/>
          </a:p>
          <a:p>
            <a:r>
              <a:rPr lang="en-US"/>
              <a:t>The sign of the largest Lyapunov exponent (LLE) identifies the nature of the attractor: strange attractors (chaotic regimes) have positive LLEs, stable cycles and tori (periodic and quasi-periodic regimes) have LLEs of 0, and stable equilibria (stationary regimes) have negative LLEs. </a:t>
            </a:r>
          </a:p>
          <a:p>
            <a:endParaRPr lang="en-US"/>
          </a:p>
          <a:p>
            <a:endParaRPr lang="en-US"/>
          </a:p>
        </p:txBody>
      </p:sp>
      <p:sp>
        <p:nvSpPr>
          <p:cNvPr id="4" name="Slide Number Placeholder 3"/>
          <p:cNvSpPr>
            <a:spLocks noGrp="1"/>
          </p:cNvSpPr>
          <p:nvPr>
            <p:ph type="sldNum" sz="quarter" idx="5"/>
          </p:nvPr>
        </p:nvSpPr>
        <p:spPr/>
        <p:txBody>
          <a:bodyPr/>
          <a:lstStyle/>
          <a:p>
            <a:fld id="{9DDCE177-33A7-B14E-A2AF-B9DC68F0A47F}" type="slidenum">
              <a:rPr lang="en-DE" smtClean="0"/>
              <a:t>10</a:t>
            </a:fld>
            <a:endParaRPr lang="en-DE"/>
          </a:p>
        </p:txBody>
      </p:sp>
    </p:spTree>
    <p:extLst>
      <p:ext uri="{BB962C8B-B14F-4D97-AF65-F5344CB8AC3E}">
        <p14:creationId xmlns:p14="http://schemas.microsoft.com/office/powerpoint/2010/main" val="666602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Calibri"/>
                <a:ea typeface="Calibri"/>
                <a:cs typeface="Calibri"/>
              </a:rPr>
              <a:t>Now the next model we will take a look at is based on the story of Laura and Francesco. Laura and Francesco were real people in the 1300s, who met when Laura was married and Francesco was just 23 years old. He then spent the next 21 years writing over 200 poems to her, leading him to be known as one of the most lovesick poets of all time. This model was also taken from the same book as the last, and the authors based it off of research they did on the date and content of his poems. This model introduces a new emotional dimension, inspiration. Only Francesco possesses this dimension, which influences their relationship. The existence of multiple dimensions typically has a </a:t>
            </a:r>
            <a:r>
              <a:rPr lang="en-US" b="1" err="1">
                <a:latin typeface="Calibri"/>
                <a:ea typeface="Calibri"/>
                <a:cs typeface="Calibri"/>
              </a:rPr>
              <a:t>destabilising</a:t>
            </a:r>
            <a:r>
              <a:rPr lang="en-US" b="1">
                <a:latin typeface="Calibri"/>
                <a:ea typeface="Calibri"/>
                <a:cs typeface="Calibri"/>
              </a:rPr>
              <a:t> effect, leading to romantic chaos, but as seen here this is not the case. After an initial spike, the feelings of both individuals </a:t>
            </a:r>
            <a:r>
              <a:rPr lang="en-US" b="1" err="1">
                <a:latin typeface="Calibri"/>
                <a:ea typeface="Calibri"/>
                <a:cs typeface="Calibri"/>
              </a:rPr>
              <a:t>stabilises</a:t>
            </a:r>
            <a:r>
              <a:rPr lang="en-US" b="1">
                <a:latin typeface="Calibri"/>
                <a:ea typeface="Calibri"/>
                <a:cs typeface="Calibri"/>
              </a:rPr>
              <a:t>, leading to periodic </a:t>
            </a:r>
            <a:r>
              <a:rPr lang="en-US" b="1" err="1">
                <a:latin typeface="Calibri"/>
                <a:ea typeface="Calibri"/>
                <a:cs typeface="Calibri"/>
              </a:rPr>
              <a:t>behaviour</a:t>
            </a:r>
            <a:r>
              <a:rPr lang="en-US" b="1">
                <a:latin typeface="Calibri"/>
                <a:ea typeface="Calibri"/>
                <a:cs typeface="Calibri"/>
              </a:rPr>
              <a:t>. </a:t>
            </a:r>
          </a:p>
          <a:p>
            <a:endParaRPr lang="en-US" b="1">
              <a:latin typeface="Calibri"/>
              <a:ea typeface="Calibri"/>
              <a:cs typeface="Calibri"/>
            </a:endParaRPr>
          </a:p>
          <a:p>
            <a:endParaRPr lang="en-US" b="1">
              <a:latin typeface="Calibri"/>
              <a:ea typeface="Calibri"/>
              <a:cs typeface="Calibri"/>
            </a:endParaRPr>
          </a:p>
        </p:txBody>
      </p:sp>
      <p:sp>
        <p:nvSpPr>
          <p:cNvPr id="4" name="Slide Number Placeholder 3"/>
          <p:cNvSpPr>
            <a:spLocks noGrp="1"/>
          </p:cNvSpPr>
          <p:nvPr>
            <p:ph type="sldNum" sz="quarter" idx="5"/>
          </p:nvPr>
        </p:nvSpPr>
        <p:spPr/>
        <p:txBody>
          <a:bodyPr/>
          <a:lstStyle/>
          <a:p>
            <a:fld id="{9DDCE177-33A7-B14E-A2AF-B9DC68F0A47F}" type="slidenum">
              <a:rPr lang="en-DE" smtClean="0"/>
              <a:t>11</a:t>
            </a:fld>
            <a:endParaRPr lang="en-DE"/>
          </a:p>
        </p:txBody>
      </p:sp>
    </p:spTree>
    <p:extLst>
      <p:ext uri="{BB962C8B-B14F-4D97-AF65-F5344CB8AC3E}">
        <p14:creationId xmlns:p14="http://schemas.microsoft.com/office/powerpoint/2010/main" val="143455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b="1"/>
              <a:t>Triangular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DE"/>
              <a:t>Common in couples (60% of Americans), known to introduce unpredictability. Different types, from “</a:t>
            </a:r>
            <a:r>
              <a:rPr lang="en-GB" i="0">
                <a:effectLst/>
                <a:latin typeface="Helvetica" pitchFamily="2" charset="0"/>
              </a:rPr>
              <a:t>Ménages </a:t>
            </a:r>
            <a:r>
              <a:rPr lang="en-GB" i="0" err="1">
                <a:effectLst/>
                <a:latin typeface="Helvetica" pitchFamily="2" charset="0"/>
              </a:rPr>
              <a:t>à</a:t>
            </a:r>
            <a:r>
              <a:rPr lang="en-GB" i="0">
                <a:effectLst/>
                <a:latin typeface="Helvetica" pitchFamily="2" charset="0"/>
              </a:rPr>
              <a:t> Trois” to a fixed couple and a jealous lover. The unpredictability is a source of pain for one individual and causes stress.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i="0"/>
          </a:p>
          <a:p>
            <a:r>
              <a:rPr lang="en-DE" b="1" u="none"/>
              <a:t>“Jules et Jim” – Henri Pierre Roché</a:t>
            </a:r>
          </a:p>
          <a:p>
            <a:r>
              <a:rPr lang="en-DE"/>
              <a:t>Based on the concept of ”Free Love” (Big thing in the Hippies 60’s and 70’s, Bertrand Russel) where we “should not try to possess or constrain the people we love, but leave them free to engage in other relationships”. This allows us to:</a:t>
            </a:r>
          </a:p>
          <a:p>
            <a:endParaRPr lang="en-DE"/>
          </a:p>
          <a:p>
            <a:pPr marL="171450" indent="-171450">
              <a:buFont typeface="Arial" panose="020B0604020202020204" pitchFamily="34" charset="0"/>
              <a:buChar char="•"/>
            </a:pPr>
            <a:r>
              <a:rPr lang="en-DE"/>
              <a:t>split Kathe into two </a:t>
            </a:r>
            <a:r>
              <a:rPr lang="en-GB"/>
              <a:t>independent p</a:t>
            </a:r>
            <a:r>
              <a:rPr lang="en-DE"/>
              <a:t>ersons, no particular internal conflict </a:t>
            </a:r>
          </a:p>
          <a:p>
            <a:pPr marL="171450" indent="-171450">
              <a:buFont typeface="Arial" panose="020B0604020202020204" pitchFamily="34" charset="0"/>
              <a:buChar char="•"/>
            </a:pPr>
            <a:r>
              <a:rPr lang="en-DE"/>
              <a:t>2 separate couples, with a coupling constant</a:t>
            </a:r>
          </a:p>
          <a:p>
            <a:pPr marL="171450" indent="-171450">
              <a:buFont typeface="Arial" panose="020B0604020202020204" pitchFamily="34" charset="0"/>
              <a:buChar char="•"/>
            </a:pPr>
            <a:r>
              <a:rPr lang="en-DE"/>
              <a:t>Friendship between Jules and Jim</a:t>
            </a:r>
          </a:p>
          <a:p>
            <a:pPr marL="171450" indent="-171450">
              <a:buFont typeface="Arial" panose="020B0604020202020204" pitchFamily="34" charset="0"/>
              <a:buChar char="•"/>
            </a:pPr>
            <a:endParaRPr lang="en-DE"/>
          </a:p>
          <a:p>
            <a:pPr marL="0" indent="0">
              <a:buFont typeface="Arial" panose="020B0604020202020204" pitchFamily="34" charset="0"/>
              <a:buNone/>
            </a:pPr>
            <a:r>
              <a:rPr lang="en-DE" b="1"/>
              <a:t>Traits</a:t>
            </a:r>
          </a:p>
          <a:p>
            <a:r>
              <a:rPr lang="en-DE" u="sng"/>
              <a:t>Kathe</a:t>
            </a:r>
            <a:r>
              <a:rPr lang="en-DE"/>
              <a:t>: insecure (react negatively to the platonic nature of Jules) and synergic (the more she is in love, the more appealing she finds her partner)</a:t>
            </a:r>
          </a:p>
          <a:p>
            <a:r>
              <a:rPr lang="en-DE" u="sng"/>
              <a:t>Jules</a:t>
            </a:r>
            <a:r>
              <a:rPr lang="en-DE"/>
              <a:t>: secure and platonic (the more he is in love, the less reacts to Kathes appeal) -&gt; he likes when she’s with Jim</a:t>
            </a:r>
          </a:p>
          <a:p>
            <a:endParaRPr lang="en-DE"/>
          </a:p>
          <a:p>
            <a:r>
              <a:rPr lang="en-DE" u="sng"/>
              <a:t>Kathe</a:t>
            </a:r>
            <a:r>
              <a:rPr lang="en-DE"/>
              <a:t>: secure and synergic</a:t>
            </a:r>
          </a:p>
          <a:p>
            <a:r>
              <a:rPr lang="en-DE" u="sng"/>
              <a:t>Jim</a:t>
            </a:r>
            <a:r>
              <a:rPr lang="en-DE"/>
              <a:t>: insecure and unbiased</a:t>
            </a:r>
          </a:p>
          <a:p>
            <a:pPr marL="0" indent="0">
              <a:buFont typeface="Arial" panose="020B0604020202020204" pitchFamily="34" charset="0"/>
              <a:buNone/>
            </a:pPr>
            <a:endParaRPr lang="en-DE"/>
          </a:p>
          <a:p>
            <a:pPr marL="171450" indent="-171450">
              <a:buFont typeface="Arial" panose="020B0604020202020204" pitchFamily="34" charset="0"/>
              <a:buChar char="•"/>
            </a:pPr>
            <a:endParaRPr lang="en-DE"/>
          </a:p>
          <a:p>
            <a:pPr marL="0" indent="0">
              <a:buFont typeface="Arial" panose="020B0604020202020204" pitchFamily="34" charset="0"/>
              <a:buNone/>
            </a:pPr>
            <a:r>
              <a:rPr lang="en-DE" b="1"/>
              <a:t>Equations</a:t>
            </a:r>
            <a:r>
              <a:rPr lang="en-DE"/>
              <a:t>:</a:t>
            </a:r>
          </a:p>
          <a:p>
            <a:pPr marL="0" indent="0">
              <a:buFont typeface="Arial" panose="020B0604020202020204" pitchFamily="34" charset="0"/>
              <a:buNone/>
            </a:pPr>
            <a:r>
              <a:rPr lang="en-GB"/>
              <a:t>W</a:t>
            </a:r>
            <a:r>
              <a:rPr lang="en-DE"/>
              <a:t>e add small coupling parameters: an internal conflict parameter epsilon to Kathe, Jealousy/Complaisance delta</a:t>
            </a:r>
          </a:p>
          <a:p>
            <a:pPr marL="0" indent="0">
              <a:buFont typeface="Arial" panose="020B0604020202020204" pitchFamily="34" charset="0"/>
              <a:buNone/>
            </a:pPr>
            <a:r>
              <a:rPr lang="en-DE"/>
              <a:t>Kathe S synergism term, Jules P platonicity term</a:t>
            </a:r>
          </a:p>
          <a:p>
            <a:pPr marL="0" indent="0">
              <a:buFont typeface="Arial" panose="020B0604020202020204" pitchFamily="34" charset="0"/>
              <a:buNone/>
            </a:pPr>
            <a:endParaRPr lang="en-DE"/>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a:t>Time </a:t>
            </a:r>
            <a:r>
              <a:rPr lang="de-DE" err="1"/>
              <a:t>period</a:t>
            </a:r>
            <a:r>
              <a:rPr lang="de-DE"/>
              <a:t>: 20 </a:t>
            </a:r>
            <a:r>
              <a:rPr lang="de-DE" err="1"/>
              <a:t>years</a:t>
            </a:r>
            <a:endParaRPr lang="de-DE"/>
          </a:p>
          <a:p>
            <a:pPr marL="0" indent="0">
              <a:buFont typeface="Arial" panose="020B0604020202020204" pitchFamily="34" charset="0"/>
              <a:buNone/>
            </a:pPr>
            <a:endParaRPr lang="en-DE"/>
          </a:p>
          <a:p>
            <a:endParaRPr lang="en-DE"/>
          </a:p>
          <a:p>
            <a:r>
              <a:rPr lang="en-DE" b="1"/>
              <a:t>What can we see from the graphs:</a:t>
            </a:r>
          </a:p>
          <a:p>
            <a:pPr marL="171450" indent="-171450">
              <a:buFont typeface="Arial" panose="020B0604020202020204" pitchFamily="34" charset="0"/>
              <a:buChar char="•"/>
            </a:pPr>
            <a:r>
              <a:rPr lang="en-DE"/>
              <a:t>She’s more interested in Jules at the start, but Jim’s love affects her more</a:t>
            </a:r>
          </a:p>
          <a:p>
            <a:pPr marL="171450" indent="-171450">
              <a:buFont typeface="Arial" panose="020B0604020202020204" pitchFamily="34" charset="0"/>
              <a:buChar char="•"/>
            </a:pPr>
            <a:r>
              <a:rPr lang="en-DE"/>
              <a:t>Jim’s ups and down’s are more severe and affect Kathe more</a:t>
            </a:r>
          </a:p>
          <a:p>
            <a:pPr marL="171450" indent="-171450">
              <a:buFont typeface="Arial" panose="020B0604020202020204" pitchFamily="34" charset="0"/>
              <a:buChar char="•"/>
            </a:pPr>
            <a:r>
              <a:rPr lang="en-DE"/>
              <a:t>T</a:t>
            </a:r>
            <a:r>
              <a:rPr lang="en-GB"/>
              <a:t>h</a:t>
            </a:r>
            <a:r>
              <a:rPr lang="en-DE"/>
              <a:t>e drops in Kathe for Jules anticipate those of Jules for Kathe, and Jim-Kathe. Kathe (1) and Jim (2) insecure.</a:t>
            </a:r>
          </a:p>
          <a:p>
            <a:endParaRPr lang="en-DE"/>
          </a:p>
          <a:p>
            <a:endParaRPr lang="en-DE"/>
          </a:p>
          <a:p>
            <a:r>
              <a:rPr lang="en-DE"/>
              <a:t>From this we can calculate the </a:t>
            </a:r>
            <a:r>
              <a:rPr lang="en-DE" b="1"/>
              <a:t>Imbalance in feelings</a:t>
            </a:r>
            <a:r>
              <a:rPr lang="en-DE"/>
              <a:t>, to see towards which partner she tends more -&gt; calculate partner switching.</a:t>
            </a:r>
          </a:p>
          <a:p>
            <a:r>
              <a:rPr lang="en-DE"/>
              <a:t>9 here, 7 in book. </a:t>
            </a:r>
          </a:p>
        </p:txBody>
      </p:sp>
      <p:sp>
        <p:nvSpPr>
          <p:cNvPr id="4" name="Slide Number Placeholder 3"/>
          <p:cNvSpPr>
            <a:spLocks noGrp="1"/>
          </p:cNvSpPr>
          <p:nvPr>
            <p:ph type="sldNum" sz="quarter" idx="5"/>
          </p:nvPr>
        </p:nvSpPr>
        <p:spPr/>
        <p:txBody>
          <a:bodyPr/>
          <a:lstStyle/>
          <a:p>
            <a:fld id="{9DDCE177-33A7-B14E-A2AF-B9DC68F0A47F}" type="slidenum">
              <a:rPr lang="en-DE" smtClean="0"/>
              <a:t>13</a:t>
            </a:fld>
            <a:endParaRPr lang="en-DE"/>
          </a:p>
        </p:txBody>
      </p:sp>
    </p:spTree>
    <p:extLst>
      <p:ext uri="{BB962C8B-B14F-4D97-AF65-F5344CB8AC3E}">
        <p14:creationId xmlns:p14="http://schemas.microsoft.com/office/powerpoint/2010/main" val="194110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a:t>Want to know more about the complex nature of the system.</a:t>
            </a:r>
          </a:p>
          <a:p>
            <a:endParaRPr lang="en-DE"/>
          </a:p>
          <a:p>
            <a:r>
              <a:rPr lang="en-DE" b="1"/>
              <a:t>Initial Conditions perturbed</a:t>
            </a:r>
            <a:r>
              <a:rPr lang="en-DE"/>
              <a:t>: Much larger initial feelings towards Jules, adversion between Kathe and Jim</a:t>
            </a:r>
          </a:p>
          <a:p>
            <a:r>
              <a:rPr lang="en-DE"/>
              <a:t>=&gt; Not a big difference in dynamics</a:t>
            </a:r>
          </a:p>
          <a:p>
            <a:endParaRPr lang="en-DE"/>
          </a:p>
          <a:p>
            <a:r>
              <a:rPr lang="en-DE" b="1"/>
              <a:t>Parameters perturbed</a:t>
            </a:r>
            <a:r>
              <a:rPr lang="en-DE"/>
              <a:t>: Slightly more (10%) appeal of Jim</a:t>
            </a:r>
          </a:p>
          <a:p>
            <a:r>
              <a:rPr lang="en-DE"/>
              <a:t>=&gt; largely different dynamics, leads to fixed points</a:t>
            </a:r>
          </a:p>
          <a:p>
            <a:endParaRPr lang="en-DE"/>
          </a:p>
          <a:p>
            <a:endParaRPr lang="en-DE"/>
          </a:p>
          <a:p>
            <a:endParaRPr lang="en-DE"/>
          </a:p>
          <a:p>
            <a:endParaRPr lang="en-DE"/>
          </a:p>
          <a:p>
            <a:pPr marL="0" marR="0" lvl="0" indent="0" algn="l" defTabSz="914400" rtl="0" eaLnBrk="1" fontAlgn="auto" latinLnBrk="0" hangingPunct="1">
              <a:lnSpc>
                <a:spcPct val="100000"/>
              </a:lnSpc>
              <a:spcBef>
                <a:spcPts val="0"/>
              </a:spcBef>
              <a:spcAft>
                <a:spcPts val="0"/>
              </a:spcAft>
              <a:buClrTx/>
              <a:buSzTx/>
              <a:buFontTx/>
              <a:buNone/>
              <a:tabLst/>
              <a:defRPr/>
            </a:pPr>
            <a:r>
              <a:rPr lang="en-DE" b="1"/>
              <a:t>Conclusion</a:t>
            </a:r>
            <a:r>
              <a:rPr lang="en-DE"/>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DE"/>
              <a:t>This triangular relationship works, but very fragile, and only because the individuals have the characteristics they have</a:t>
            </a:r>
          </a:p>
          <a:p>
            <a:pPr marL="171450" indent="-171450">
              <a:buFont typeface="Arial" panose="020B0604020202020204" pitchFamily="34" charset="0"/>
              <a:buChar char="•"/>
            </a:pPr>
            <a:r>
              <a:rPr lang="en-DE" sz="1200"/>
              <a:t>The outcome </a:t>
            </a:r>
            <a:r>
              <a:rPr lang="en-DE" sz="1200" b="0"/>
              <a:t>doesn’t depend on the initial conditions (feelings), but much more on the intrinsic characteristics of the partners! </a:t>
            </a:r>
            <a:endParaRPr lang="en-DE" b="0"/>
          </a:p>
          <a:p>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14</a:t>
            </a:fld>
            <a:endParaRPr lang="en-DE"/>
          </a:p>
        </p:txBody>
      </p:sp>
    </p:spTree>
    <p:extLst>
      <p:ext uri="{BB962C8B-B14F-4D97-AF65-F5344CB8AC3E}">
        <p14:creationId xmlns:p14="http://schemas.microsoft.com/office/powerpoint/2010/main" val="4049155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CA21A-D211-6291-9477-0A3556BB2A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0E7094-BDDC-4955-01E3-9D9DF56CB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3E5244-9804-032D-3444-7D6F49FBA2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sz="1200" b="1" kern="1200">
                <a:solidFill>
                  <a:schemeClr val="tx1"/>
                </a:solidFill>
                <a:latin typeface="+mn-lt"/>
                <a:ea typeface="+mn-ea"/>
                <a:cs typeface="+mn-cs"/>
              </a:rPr>
              <a:t>To analyse the sensitivity in parameter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kern="1200">
                <a:solidFill>
                  <a:schemeClr val="tx1"/>
                </a:solidFill>
                <a:latin typeface="+mn-lt"/>
                <a:ea typeface="+mn-ea"/>
                <a:cs typeface="+mn-cs"/>
              </a:rPr>
              <a:t>Sensitivity analysis, by calculating the LLE, and sorting by the positive (chaotic) ones, and then seeing which ones are more sensitive to creating “chaotic”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kern="1200">
                <a:solidFill>
                  <a:schemeClr val="tx1"/>
                </a:solidFill>
                <a:latin typeface="+mn-lt"/>
                <a:ea typeface="+mn-ea"/>
                <a:cs typeface="+mn-cs"/>
              </a:rPr>
              <a:t>Results: the appeal of the individuals has the most effect, so we vary this and calculate the ”Normalised Integral Balance”.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kern="1200">
                <a:solidFill>
                  <a:schemeClr val="tx1"/>
                </a:solidFill>
                <a:latin typeface="+mn-lt"/>
                <a:ea typeface="+mn-ea"/>
                <a:cs typeface="+mn-cs"/>
              </a:rPr>
              <a:t>Qualitative change in behaviour due to small changes-&gt; phase transition-like behaviour</a:t>
            </a: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kern="1200">
                <a:solidFill>
                  <a:schemeClr val="tx1"/>
                </a:solidFill>
                <a:latin typeface="+mn-lt"/>
                <a:ea typeface="+mn-ea"/>
                <a:cs typeface="+mn-cs"/>
              </a:rPr>
              <a:t>Order parameter: Integral balance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kern="1200">
                <a:solidFill>
                  <a:schemeClr val="tx1"/>
                </a:solidFill>
                <a:latin typeface="+mn-lt"/>
                <a:ea typeface="+mn-ea"/>
                <a:cs typeface="+mn-cs"/>
              </a:rPr>
              <a:t>Conclusion: Sometimes a small step up in appeal will create a big difference! </a:t>
            </a:r>
            <a:r>
              <a:rPr lang="en-DE" sz="1200" kern="1200">
                <a:solidFill>
                  <a:schemeClr val="tx1"/>
                </a:solidFill>
                <a:latin typeface="+mn-lt"/>
                <a:ea typeface="+mn-ea"/>
                <a:cs typeface="+mn-cs"/>
                <a:sym typeface="Wingdings" pitchFamily="2" charset="2"/>
              </a:rPr>
              <a:t></a:t>
            </a:r>
            <a:endParaRPr lang="en-DE"/>
          </a:p>
          <a:p>
            <a:endParaRPr lang="en-DE"/>
          </a:p>
        </p:txBody>
      </p:sp>
      <p:sp>
        <p:nvSpPr>
          <p:cNvPr id="4" name="Slide Number Placeholder 3">
            <a:extLst>
              <a:ext uri="{FF2B5EF4-FFF2-40B4-BE49-F238E27FC236}">
                <a16:creationId xmlns:a16="http://schemas.microsoft.com/office/drawing/2014/main" id="{B4C0714E-66AD-5084-1A27-537D8C75B8B4}"/>
              </a:ext>
            </a:extLst>
          </p:cNvPr>
          <p:cNvSpPr>
            <a:spLocks noGrp="1"/>
          </p:cNvSpPr>
          <p:nvPr>
            <p:ph type="sldNum" sz="quarter" idx="5"/>
          </p:nvPr>
        </p:nvSpPr>
        <p:spPr/>
        <p:txBody>
          <a:bodyPr/>
          <a:lstStyle/>
          <a:p>
            <a:fld id="{9DDCE177-33A7-B14E-A2AF-B9DC68F0A47F}" type="slidenum">
              <a:rPr lang="en-DE" smtClean="0"/>
              <a:t>15</a:t>
            </a:fld>
            <a:endParaRPr lang="en-DE"/>
          </a:p>
        </p:txBody>
      </p:sp>
    </p:spTree>
    <p:extLst>
      <p:ext uri="{BB962C8B-B14F-4D97-AF65-F5344CB8AC3E}">
        <p14:creationId xmlns:p14="http://schemas.microsoft.com/office/powerpoint/2010/main" val="472221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a:t>American psychologist Robert Sternberg (</a:t>
            </a:r>
            <a:r>
              <a:rPr lang="en-DE" i="1">
                <a:effectLst/>
                <a:latin typeface="Helvetica" pitchFamily="2" charset="0"/>
              </a:rPr>
              <a:t>1986)</a:t>
            </a:r>
            <a:r>
              <a:rPr lang="en-DE"/>
              <a:t>:</a:t>
            </a:r>
          </a:p>
          <a:p>
            <a:r>
              <a:rPr lang="en-DE"/>
              <a:t>3 Dimensions -&gt; 7 Types of “Love”</a:t>
            </a:r>
          </a:p>
          <a:p>
            <a:pPr marL="171450" indent="-171450">
              <a:buFont typeface="Arial" panose="020B0604020202020204" pitchFamily="34" charset="0"/>
              <a:buChar char="•"/>
            </a:pPr>
            <a:r>
              <a:rPr lang="en-DE"/>
              <a:t>Intimacy: </a:t>
            </a:r>
            <a:r>
              <a:rPr lang="en-GB" i="0">
                <a:effectLst/>
                <a:latin typeface="Helvetica" pitchFamily="2" charset="0"/>
              </a:rPr>
              <a:t>emotions that lead to the experience of warmth in a loving relationship</a:t>
            </a:r>
            <a:endParaRPr lang="en-DE" i="0"/>
          </a:p>
          <a:p>
            <a:pPr marL="171450" indent="-171450">
              <a:buFont typeface="Arial" panose="020B0604020202020204" pitchFamily="34" charset="0"/>
              <a:buChar char="•"/>
            </a:pPr>
            <a:r>
              <a:rPr lang="en-DE"/>
              <a:t>Passion: </a:t>
            </a:r>
            <a:r>
              <a:rPr lang="en-GB" i="0">
                <a:effectLst/>
                <a:latin typeface="Helvetica" pitchFamily="2" charset="0"/>
              </a:rPr>
              <a:t>emotions that lead to sexual attraction and romance</a:t>
            </a:r>
            <a:endParaRPr lang="en-DE" i="0"/>
          </a:p>
          <a:p>
            <a:pPr marL="171450" indent="-171450">
              <a:buFont typeface="Arial" panose="020B0604020202020204" pitchFamily="34" charset="0"/>
              <a:buChar char="•"/>
            </a:pPr>
            <a:r>
              <a:rPr lang="en-DE"/>
              <a:t>Commitment: </a:t>
            </a:r>
            <a:r>
              <a:rPr lang="en-GB" b="0" i="0">
                <a:solidFill>
                  <a:srgbClr val="202122"/>
                </a:solidFill>
                <a:effectLst/>
                <a:latin typeface="Arial" panose="020B0604020202020204" pitchFamily="34" charset="0"/>
              </a:rPr>
              <a:t>conscious decision to stick with one another</a:t>
            </a:r>
            <a:endParaRPr lang="en-DE"/>
          </a:p>
          <a:p>
            <a:pPr marL="171450" indent="-171450">
              <a:buFont typeface="Arial" panose="020B0604020202020204" pitchFamily="34" charset="0"/>
              <a:buChar char="•"/>
            </a:pPr>
            <a:endParaRPr lang="en-DE"/>
          </a:p>
          <a:p>
            <a:pPr marL="0" indent="0">
              <a:buFont typeface="Arial" panose="020B0604020202020204" pitchFamily="34" charset="0"/>
              <a:buNone/>
            </a:pPr>
            <a:r>
              <a:rPr lang="en-DE"/>
              <a:t>Based on this, we developed a 6D dynamical system of linear ODEs. The (normalised) coefficient matrix determine the amount of influence of the variables to each other. (-1. 1) for simplicity</a:t>
            </a:r>
          </a:p>
          <a:p>
            <a:pPr marL="0" indent="0">
              <a:buFont typeface="Arial" panose="020B0604020202020204" pitchFamily="34" charset="0"/>
              <a:buNone/>
            </a:pPr>
            <a:r>
              <a:rPr lang="en-DE"/>
              <a:t>For example, d_xy is xenas passion as a function of yorgo’s passion, if he’s passionate in one moment, she’ll be more passionate in the next (if the coefficient is positive). </a:t>
            </a:r>
          </a:p>
          <a:p>
            <a:pPr marL="0" indent="0">
              <a:buFont typeface="Arial" panose="020B0604020202020204" pitchFamily="34" charset="0"/>
              <a:buNone/>
            </a:pPr>
            <a:r>
              <a:rPr lang="en-DE"/>
              <a:t>These are held in check by other terms, for example it could freak her out if the relationship get’s to committed.</a:t>
            </a:r>
          </a:p>
          <a:p>
            <a:pPr marL="0" indent="0">
              <a:buFont typeface="Arial" panose="020B0604020202020204" pitchFamily="34" charset="0"/>
              <a:buNone/>
            </a:pPr>
            <a:endParaRPr lang="en-DE"/>
          </a:p>
          <a:p>
            <a:pPr marL="0" indent="0">
              <a:buFont typeface="Arial" panose="020B0604020202020204" pitchFamily="34" charset="0"/>
              <a:buNone/>
            </a:pPr>
            <a:r>
              <a:rPr lang="en-DE"/>
              <a:t>In this vastly simplified model, the goal is to maximise the three variables for each partner, so they each land in a positive regime. Then, according to Sternberg, we have “Consummate Love”, the highest form.</a:t>
            </a:r>
          </a:p>
          <a:p>
            <a:pPr marL="0" indent="0">
              <a:buFont typeface="Arial" panose="020B0604020202020204" pitchFamily="34" charset="0"/>
              <a:buNone/>
            </a:pPr>
            <a:endParaRPr lang="en-DE"/>
          </a:p>
          <a:p>
            <a:pPr marL="0" indent="0">
              <a:buFont typeface="Arial" panose="020B0604020202020204" pitchFamily="34" charset="0"/>
              <a:buNone/>
            </a:pPr>
            <a:r>
              <a:rPr lang="en-DE"/>
              <a:t>There is a psychologically established relationship between intimacy and passion, whereas the influence of commitment has not yet been conclusively studied.</a:t>
            </a:r>
          </a:p>
          <a:p>
            <a:pPr marL="0" indent="0">
              <a:buFont typeface="Arial" panose="020B0604020202020204" pitchFamily="34" charset="0"/>
              <a:buNone/>
            </a:pPr>
            <a:endParaRPr lang="en-DE"/>
          </a:p>
          <a:p>
            <a:pPr marL="0" indent="0">
              <a:buFont typeface="Arial" panose="020B0604020202020204" pitchFamily="34" charset="0"/>
              <a:buNone/>
            </a:pPr>
            <a:r>
              <a:rPr lang="en-GB" b="0" i="0">
                <a:solidFill>
                  <a:srgbClr val="333333"/>
                </a:solidFill>
                <a:effectLst/>
                <a:latin typeface="Arial" panose="020B0604020202020204" pitchFamily="34" charset="0"/>
              </a:rPr>
              <a:t>Baumeister, R. F., &amp; </a:t>
            </a:r>
            <a:r>
              <a:rPr lang="en-GB" b="0" i="0" err="1">
                <a:solidFill>
                  <a:srgbClr val="333333"/>
                </a:solidFill>
                <a:effectLst/>
                <a:latin typeface="Arial" panose="020B0604020202020204" pitchFamily="34" charset="0"/>
              </a:rPr>
              <a:t>Bratslavsky</a:t>
            </a:r>
            <a:r>
              <a:rPr lang="en-GB" b="0" i="0">
                <a:solidFill>
                  <a:srgbClr val="333333"/>
                </a:solidFill>
                <a:effectLst/>
                <a:latin typeface="Arial" panose="020B0604020202020204" pitchFamily="34" charset="0"/>
              </a:rPr>
              <a:t>, E. (1999). Passion, intimacy, and time: Passionate love as a function of change in intimacy. </a:t>
            </a:r>
            <a:r>
              <a:rPr lang="en-GB" b="0" i="1">
                <a:solidFill>
                  <a:srgbClr val="333333"/>
                </a:solidFill>
                <a:effectLst/>
                <a:latin typeface="Arial" panose="020B0604020202020204" pitchFamily="34" charset="0"/>
              </a:rPr>
              <a:t>Personality and Social Psychology Review, 3</a:t>
            </a:r>
            <a:r>
              <a:rPr lang="en-GB" b="0" i="0">
                <a:solidFill>
                  <a:srgbClr val="333333"/>
                </a:solidFill>
                <a:effectLst/>
                <a:latin typeface="Arial" panose="020B0604020202020204" pitchFamily="34" charset="0"/>
              </a:rPr>
              <a:t>(1), 49–67. </a:t>
            </a:r>
            <a:r>
              <a:rPr lang="en-GB" b="0" i="0" u="none" strike="noStrike">
                <a:solidFill>
                  <a:srgbClr val="2C72B7"/>
                </a:solidFill>
                <a:effectLst/>
                <a:latin typeface="Arial" panose="020B0604020202020204" pitchFamily="34" charset="0"/>
                <a:hlinkClick r:id="rId3"/>
              </a:rPr>
              <a:t>https://doi.org/10.1207/s15327957pspr0301_3</a:t>
            </a:r>
            <a:endParaRPr lang="en-DE" b="0" i="0" u="none" strike="noStrike">
              <a:solidFill>
                <a:srgbClr val="2C72B7"/>
              </a:solidFill>
              <a:effectLst/>
              <a:latin typeface="Arial" panose="020B0604020202020204" pitchFamily="34" charset="0"/>
            </a:endParaRPr>
          </a:p>
          <a:p>
            <a:pPr marL="0" indent="0">
              <a:buFont typeface="Arial" panose="020B0604020202020204" pitchFamily="34" charset="0"/>
              <a:buNone/>
            </a:pPr>
            <a:r>
              <a:rPr lang="en-GB" b="0" i="0" err="1">
                <a:effectLst/>
                <a:latin typeface="g_d0_f5"/>
              </a:rPr>
              <a:t>Aykuto</a:t>
            </a:r>
            <a:r>
              <a:rPr lang="en-GB" b="0" i="0">
                <a:effectLst/>
                <a:latin typeface="g_d0_f5"/>
              </a:rPr>
              <a:t> ̆</a:t>
            </a:r>
            <a:r>
              <a:rPr lang="en-GB" b="0" i="0" err="1">
                <a:effectLst/>
                <a:latin typeface="g_d0_f5"/>
              </a:rPr>
              <a:t>glu</a:t>
            </a:r>
            <a:r>
              <a:rPr lang="en-GB" b="0" i="0">
                <a:effectLst/>
                <a:latin typeface="g_d0_f5"/>
              </a:rPr>
              <a:t> B and </a:t>
            </a:r>
            <a:r>
              <a:rPr lang="en-GB" b="0" i="0" err="1">
                <a:effectLst/>
                <a:latin typeface="g_d0_f5"/>
              </a:rPr>
              <a:t>Uysal</a:t>
            </a:r>
            <a:r>
              <a:rPr lang="en-GB" b="0" i="0">
                <a:effectLst/>
                <a:latin typeface="g_d0_f5"/>
              </a:rPr>
              <a:t> A (2017) The Relationship between Intimacy Change and Passion: A Dyadic Diary Study. Front. Psychol. 8:2257.</a:t>
            </a:r>
            <a:r>
              <a:rPr lang="en-DE" b="0" i="0" u="none" strike="noStrike">
                <a:solidFill>
                  <a:srgbClr val="2C72B7"/>
                </a:solidFill>
                <a:effectLst/>
                <a:latin typeface="Arial" panose="020B0604020202020204" pitchFamily="34" charset="0"/>
              </a:rPr>
              <a:t> </a:t>
            </a:r>
          </a:p>
          <a:p>
            <a:pPr marL="0" indent="0">
              <a:buFont typeface="Arial" panose="020B0604020202020204" pitchFamily="34" charset="0"/>
              <a:buNone/>
            </a:pPr>
            <a:endParaRPr lang="en-DE"/>
          </a:p>
          <a:p>
            <a:pPr marL="0" indent="0">
              <a:buFont typeface="Arial" panose="020B0604020202020204" pitchFamily="34" charset="0"/>
              <a:buNone/>
            </a:pPr>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16</a:t>
            </a:fld>
            <a:endParaRPr lang="en-DE"/>
          </a:p>
        </p:txBody>
      </p:sp>
    </p:spTree>
    <p:extLst>
      <p:ext uri="{BB962C8B-B14F-4D97-AF65-F5344CB8AC3E}">
        <p14:creationId xmlns:p14="http://schemas.microsoft.com/office/powerpoint/2010/main" val="1648576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reduce to a 4D system, expanding to a network model from Erbas</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9DDCE177-33A7-B14E-A2AF-B9DC68F0A47F}" type="slidenum">
              <a:rPr lang="en-DE" smtClean="0"/>
              <a:t>17</a:t>
            </a:fld>
            <a:endParaRPr lang="en-DE"/>
          </a:p>
        </p:txBody>
      </p:sp>
    </p:spTree>
    <p:extLst>
      <p:ext uri="{BB962C8B-B14F-4D97-AF65-F5344CB8AC3E}">
        <p14:creationId xmlns:p14="http://schemas.microsoft.com/office/powerpoint/2010/main" val="4095031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a:t>Here you can see some chaos happening. I start out with 2 different types of graphs. A straight graph (that comes up frequently), and a "curvy" graph. I change the xi0 and yp0 values independently and plot the change in results. </a:t>
            </a:r>
          </a:p>
          <a:p>
            <a:r>
              <a:rPr lang="en-DE"/>
              <a:t>Plotting the results do not show a significant change in graph structure. Some rotation, scaling, reflections, </a:t>
            </a:r>
            <a:r>
              <a:rPr lang="en-DE" err="1"/>
              <a:t>etc</a:t>
            </a:r>
            <a:r>
              <a:rPr lang="en-DE"/>
              <a:t> can be seen, but the general structure follows the same. </a:t>
            </a:r>
          </a:p>
          <a:p>
            <a:endParaRPr lang="en-DE"/>
          </a:p>
          <a:p>
            <a:r>
              <a:rPr lang="en-DE"/>
              <a:t>Not shown, but when ding the same but for negative numbers leads to similar results, just flipped around. Even randomly changing all 4 parameters does not lead to much of a change. </a:t>
            </a:r>
          </a:p>
        </p:txBody>
      </p:sp>
      <p:sp>
        <p:nvSpPr>
          <p:cNvPr id="4" name="Slide Number Placeholder 3"/>
          <p:cNvSpPr>
            <a:spLocks noGrp="1"/>
          </p:cNvSpPr>
          <p:nvPr>
            <p:ph type="sldNum" sz="quarter" idx="5"/>
          </p:nvPr>
        </p:nvSpPr>
        <p:spPr/>
        <p:txBody>
          <a:bodyPr/>
          <a:lstStyle/>
          <a:p>
            <a:fld id="{9DDCE177-33A7-B14E-A2AF-B9DC68F0A47F}" type="slidenum">
              <a:rPr lang="en-DE" smtClean="0"/>
              <a:t>18</a:t>
            </a:fld>
            <a:endParaRPr lang="en-DE"/>
          </a:p>
        </p:txBody>
      </p:sp>
    </p:spTree>
    <p:extLst>
      <p:ext uri="{BB962C8B-B14F-4D97-AF65-F5344CB8AC3E}">
        <p14:creationId xmlns:p14="http://schemas.microsoft.com/office/powerpoint/2010/main" val="3610179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The individual parameters of the function (</a:t>
            </a:r>
            <a:r>
              <a:rPr lang="en-US" err="1">
                <a:latin typeface="Calibri"/>
                <a:cs typeface="Calibri"/>
              </a:rPr>
              <a:t>axx</a:t>
            </a:r>
            <a:r>
              <a:rPr lang="en-US">
                <a:latin typeface="Calibri"/>
                <a:cs typeface="Calibri"/>
              </a:rPr>
              <a:t> for example) has a larger influence in the structure of the shape of the graphs than the starting initial condition. </a:t>
            </a:r>
          </a:p>
          <a:p>
            <a:endParaRPr lang="en-US">
              <a:latin typeface="Calibri"/>
              <a:cs typeface="Calibri"/>
            </a:endParaRPr>
          </a:p>
          <a:p>
            <a:r>
              <a:rPr lang="en-US">
                <a:latin typeface="Calibri"/>
                <a:cs typeface="Calibri"/>
              </a:rPr>
              <a:t>The top right graphs remind me of the Lorenz Attractor Butterfly graph. </a:t>
            </a:r>
          </a:p>
          <a:p>
            <a:endParaRPr lang="en-US">
              <a:latin typeface="Calibri"/>
              <a:cs typeface="Calibri"/>
            </a:endParaRPr>
          </a:p>
          <a:p>
            <a:r>
              <a:rPr lang="en-US">
                <a:latin typeface="Calibri"/>
                <a:cs typeface="Calibri"/>
              </a:rPr>
              <a:t>As such, the system is not chaotic </a:t>
            </a:r>
            <a:r>
              <a:rPr lang="en-US" err="1">
                <a:latin typeface="Calibri"/>
                <a:cs typeface="Calibri"/>
              </a:rPr>
              <a:t>persay</a:t>
            </a:r>
            <a:r>
              <a:rPr lang="en-US">
                <a:latin typeface="Calibri"/>
                <a:cs typeface="Calibri"/>
              </a:rPr>
              <a:t>, in the sense that a 2D pendulum is chaotic. </a:t>
            </a:r>
          </a:p>
          <a:p>
            <a:r>
              <a:rPr lang="en-US">
                <a:latin typeface="Calibri"/>
                <a:cs typeface="Calibri"/>
              </a:rPr>
              <a:t>I decided to dive deeper in this paper and examine the plots more closely as the article was published in a chaos focused paper, however we do not see much chaos (drastic changes in the graph) with small and large changes in starting conditions as one would see in the double pendulum. </a:t>
            </a:r>
          </a:p>
        </p:txBody>
      </p:sp>
      <p:sp>
        <p:nvSpPr>
          <p:cNvPr id="4" name="Slide Number Placeholder 3"/>
          <p:cNvSpPr>
            <a:spLocks noGrp="1"/>
          </p:cNvSpPr>
          <p:nvPr>
            <p:ph type="sldNum" sz="quarter" idx="5"/>
          </p:nvPr>
        </p:nvSpPr>
        <p:spPr/>
        <p:txBody>
          <a:bodyPr/>
          <a:lstStyle/>
          <a:p>
            <a:fld id="{9DDCE177-33A7-B14E-A2AF-B9DC68F0A47F}" type="slidenum">
              <a:rPr lang="en-DE" smtClean="0"/>
              <a:t>19</a:t>
            </a:fld>
            <a:endParaRPr lang="en-DE"/>
          </a:p>
        </p:txBody>
      </p:sp>
    </p:spTree>
    <p:extLst>
      <p:ext uri="{BB962C8B-B14F-4D97-AF65-F5344CB8AC3E}">
        <p14:creationId xmlns:p14="http://schemas.microsoft.com/office/powerpoint/2010/main" val="2083112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To exemplify the "chaos" of the parameters and not initial condition, I changed </a:t>
            </a:r>
            <a:r>
              <a:rPr lang="en-US" err="1">
                <a:latin typeface="Calibri"/>
                <a:cs typeface="Calibri"/>
              </a:rPr>
              <a:t>ayx</a:t>
            </a:r>
            <a:r>
              <a:rPr lang="en-US">
                <a:latin typeface="Calibri"/>
                <a:cs typeface="Calibri"/>
              </a:rPr>
              <a:t> from 1 to 0.5, 0.1, … and plotted the results. You can see how as the values decrease the Passion (red arm) swings upwards, and intimacy (black arm) swings downwards. Once past </a:t>
            </a:r>
            <a:r>
              <a:rPr lang="en-US" err="1">
                <a:latin typeface="Calibri"/>
                <a:cs typeface="Calibri"/>
              </a:rPr>
              <a:t>ayx</a:t>
            </a:r>
            <a:r>
              <a:rPr lang="en-US">
                <a:latin typeface="Calibri"/>
                <a:cs typeface="Calibri"/>
              </a:rPr>
              <a:t> = –0.2, the system becomes chaotic, where you can see the different graphs. They still have the same general structure to it, but the shape becomes much more different than changing the initial parameters. </a:t>
            </a:r>
          </a:p>
          <a:p>
            <a:endParaRPr lang="en-US">
              <a:latin typeface="Calibri"/>
              <a:cs typeface="Calibri"/>
            </a:endParaRPr>
          </a:p>
          <a:p>
            <a:r>
              <a:rPr lang="en-US">
                <a:latin typeface="Calibri"/>
                <a:cs typeface="Calibri"/>
              </a:rPr>
              <a:t>Reminds me of the ocean diagram that was shown in the lectures, where a wave started out small, grew bigger, crested, then became a total mess. </a:t>
            </a:r>
          </a:p>
          <a:p>
            <a:r>
              <a:rPr lang="en-US">
                <a:latin typeface="Calibri"/>
                <a:cs typeface="Calibri"/>
              </a:rPr>
              <a:t>This is </a:t>
            </a:r>
            <a:r>
              <a:rPr lang="en-US" err="1">
                <a:latin typeface="Calibri"/>
                <a:cs typeface="Calibri"/>
              </a:rPr>
              <a:t>kinda</a:t>
            </a:r>
            <a:r>
              <a:rPr lang="en-US">
                <a:latin typeface="Calibri"/>
                <a:cs typeface="Calibri"/>
              </a:rPr>
              <a:t> like that. Straight lines then at the crest at </a:t>
            </a:r>
            <a:r>
              <a:rPr lang="en-US" err="1">
                <a:latin typeface="Calibri"/>
                <a:cs typeface="Calibri"/>
              </a:rPr>
              <a:t>ayx</a:t>
            </a:r>
            <a:r>
              <a:rPr lang="en-US">
                <a:latin typeface="Calibri"/>
                <a:cs typeface="Calibri"/>
              </a:rPr>
              <a:t>=-0.2 it start the transition towards the chaotic system/graph. </a:t>
            </a:r>
          </a:p>
        </p:txBody>
      </p:sp>
      <p:sp>
        <p:nvSpPr>
          <p:cNvPr id="4" name="Slide Number Placeholder 3"/>
          <p:cNvSpPr>
            <a:spLocks noGrp="1"/>
          </p:cNvSpPr>
          <p:nvPr>
            <p:ph type="sldNum" sz="quarter" idx="5"/>
          </p:nvPr>
        </p:nvSpPr>
        <p:spPr/>
        <p:txBody>
          <a:bodyPr/>
          <a:lstStyle/>
          <a:p>
            <a:fld id="{9DDCE177-33A7-B14E-A2AF-B9DC68F0A47F}" type="slidenum">
              <a:rPr lang="en-DE" smtClean="0"/>
              <a:t>20</a:t>
            </a:fld>
            <a:endParaRPr lang="en-DE"/>
          </a:p>
        </p:txBody>
      </p:sp>
    </p:spTree>
    <p:extLst>
      <p:ext uri="{BB962C8B-B14F-4D97-AF65-F5344CB8AC3E}">
        <p14:creationId xmlns:p14="http://schemas.microsoft.com/office/powerpoint/2010/main" val="154662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u="none" strike="noStrike">
                <a:solidFill>
                  <a:srgbClr val="D1D5DB"/>
                </a:solidFill>
                <a:effectLst/>
                <a:latin typeface="Söhne"/>
              </a:rPr>
              <a:t> Sensitive to Initial Conditions:</a:t>
            </a:r>
            <a:r>
              <a:rPr lang="en-GB" b="0" i="0" u="none" strike="noStrike">
                <a:solidFill>
                  <a:srgbClr val="D1D5DB"/>
                </a:solidFill>
                <a:effectLst/>
                <a:latin typeface="Söhne"/>
              </a:rPr>
              <a:t> “Butterfly effect," small changes in the initial conditions can lead to vastly different outcomes. In a chaotic system, two nearly identical states can evolve into two completely different states over time. This sensitivity makes long-term prediction impossible in practice, even if the system is deterministic in theory.</a:t>
            </a:r>
          </a:p>
          <a:p>
            <a:pPr algn="l">
              <a:buFont typeface="+mj-lt"/>
              <a:buAutoNum type="arabicPeriod"/>
            </a:pPr>
            <a:r>
              <a:rPr lang="en-GB" b="1" i="0" u="none" strike="noStrike">
                <a:solidFill>
                  <a:srgbClr val="D1D5DB"/>
                </a:solidFill>
                <a:effectLst/>
                <a:latin typeface="Söhne"/>
              </a:rPr>
              <a:t>Topologically Transitive: </a:t>
            </a:r>
            <a:r>
              <a:rPr lang="en-GB" b="0" i="0">
                <a:solidFill>
                  <a:srgbClr val="3B4045"/>
                </a:solidFill>
                <a:effectLst/>
                <a:latin typeface="Georgia" panose="02040502050405020303" pitchFamily="18" charset="0"/>
              </a:rPr>
              <a:t>It cannot be broken down or decomposed into two subsystems (two invariant open subsets) which do not interact because of topological transitivity</a:t>
            </a:r>
          </a:p>
          <a:p>
            <a:pPr algn="l">
              <a:buFont typeface="+mj-lt"/>
              <a:buAutoNum type="arabicPeriod"/>
            </a:pPr>
            <a:r>
              <a:rPr lang="en-GB" b="1" i="0" u="none" strike="noStrike">
                <a:solidFill>
                  <a:srgbClr val="D1D5DB"/>
                </a:solidFill>
                <a:effectLst/>
                <a:latin typeface="Söhne"/>
              </a:rPr>
              <a:t>Dense periodic orbits: </a:t>
            </a:r>
            <a:r>
              <a:rPr lang="en-GB" b="0" i="0" u="none" strike="noStrike">
                <a:solidFill>
                  <a:srgbClr val="3B4045"/>
                </a:solidFill>
                <a:effectLst/>
                <a:latin typeface="Georgia" panose="02040502050405020303" pitchFamily="18" charset="0"/>
              </a:rPr>
              <a:t>Amid the</a:t>
            </a:r>
            <a:r>
              <a:rPr lang="en-GB" b="0" i="0">
                <a:solidFill>
                  <a:srgbClr val="3B4045"/>
                </a:solidFill>
                <a:effectLst/>
                <a:latin typeface="Georgia" panose="02040502050405020303" pitchFamily="18" charset="0"/>
              </a:rPr>
              <a:t> “random” behaviour, we nevertheless have an element of regularity, namely the periodic points, which are dense.</a:t>
            </a:r>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2</a:t>
            </a:fld>
            <a:endParaRPr lang="en-DE"/>
          </a:p>
        </p:txBody>
      </p:sp>
    </p:spTree>
    <p:extLst>
      <p:ext uri="{BB962C8B-B14F-4D97-AF65-F5344CB8AC3E}">
        <p14:creationId xmlns:p14="http://schemas.microsoft.com/office/powerpoint/2010/main" val="1262668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And to demonstrate the network "evolving" with the normalizing feature (with all initial condition values set to 0)</a:t>
            </a:r>
          </a:p>
          <a:p>
            <a:r>
              <a:rPr lang="en-US">
                <a:latin typeface="Calibri"/>
                <a:cs typeface="Calibri"/>
              </a:rPr>
              <a:t>Randomly set params, then normalize it with sum=0. Then change value of </a:t>
            </a:r>
            <a:r>
              <a:rPr lang="en-US" err="1">
                <a:latin typeface="Calibri"/>
                <a:cs typeface="Calibri"/>
              </a:rPr>
              <a:t>axx</a:t>
            </a:r>
            <a:r>
              <a:rPr lang="en-US">
                <a:latin typeface="Calibri"/>
                <a:cs typeface="Calibri"/>
              </a:rPr>
              <a:t>, </a:t>
            </a:r>
            <a:r>
              <a:rPr lang="en-US" err="1">
                <a:latin typeface="Calibri"/>
                <a:cs typeface="Calibri"/>
              </a:rPr>
              <a:t>bxx</a:t>
            </a:r>
            <a:r>
              <a:rPr lang="en-US">
                <a:latin typeface="Calibri"/>
                <a:cs typeface="Calibri"/>
              </a:rPr>
              <a:t> to 0.75 and 0.5 and renormalize to show how the parameters in the other graphs change as a result. </a:t>
            </a:r>
          </a:p>
          <a:p>
            <a:endParaRPr lang="en-US">
              <a:latin typeface="Calibri"/>
              <a:cs typeface="Calibri"/>
            </a:endParaRPr>
          </a:p>
          <a:p>
            <a:r>
              <a:rPr lang="en-US">
                <a:latin typeface="Calibri"/>
                <a:cs typeface="Calibri"/>
              </a:rPr>
              <a:t>This feature helps demonstrate that also small changes in values doesn’t affect the system too much. It was also used to show how a big change in one parameter would result in a small change in the differences in the other sections of the network. </a:t>
            </a:r>
          </a:p>
        </p:txBody>
      </p:sp>
      <p:sp>
        <p:nvSpPr>
          <p:cNvPr id="4" name="Slide Number Placeholder 3"/>
          <p:cNvSpPr>
            <a:spLocks noGrp="1"/>
          </p:cNvSpPr>
          <p:nvPr>
            <p:ph type="sldNum" sz="quarter" idx="5"/>
          </p:nvPr>
        </p:nvSpPr>
        <p:spPr/>
        <p:txBody>
          <a:bodyPr/>
          <a:lstStyle/>
          <a:p>
            <a:fld id="{9DDCE177-33A7-B14E-A2AF-B9DC68F0A47F}" type="slidenum">
              <a:rPr lang="en-DE" smtClean="0"/>
              <a:t>21</a:t>
            </a:fld>
            <a:endParaRPr lang="en-DE"/>
          </a:p>
        </p:txBody>
      </p:sp>
    </p:spTree>
    <p:extLst>
      <p:ext uri="{BB962C8B-B14F-4D97-AF65-F5344CB8AC3E}">
        <p14:creationId xmlns:p14="http://schemas.microsoft.com/office/powerpoint/2010/main" val="124298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Some pretty plots to demonstrate some different types of phenomena that can outcome. The parameters have a greater </a:t>
            </a:r>
            <a:r>
              <a:rPr lang="en-US" err="1">
                <a:latin typeface="Calibri"/>
                <a:cs typeface="Calibri"/>
              </a:rPr>
              <a:t>infleunce</a:t>
            </a:r>
            <a:r>
              <a:rPr lang="en-US">
                <a:latin typeface="Calibri"/>
                <a:cs typeface="Calibri"/>
              </a:rPr>
              <a:t>. </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9DDCE177-33A7-B14E-A2AF-B9DC68F0A47F}" type="slidenum">
              <a:rPr lang="en-DE" smtClean="0"/>
              <a:t>22</a:t>
            </a:fld>
            <a:endParaRPr lang="en-DE"/>
          </a:p>
        </p:txBody>
      </p:sp>
    </p:spTree>
    <p:extLst>
      <p:ext uri="{BB962C8B-B14F-4D97-AF65-F5344CB8AC3E}">
        <p14:creationId xmlns:p14="http://schemas.microsoft.com/office/powerpoint/2010/main" val="1212407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3</a:t>
            </a:fld>
            <a:endParaRPr lang="en-DE"/>
          </a:p>
        </p:txBody>
      </p:sp>
    </p:spTree>
    <p:extLst>
      <p:ext uri="{BB962C8B-B14F-4D97-AF65-F5344CB8AC3E}">
        <p14:creationId xmlns:p14="http://schemas.microsoft.com/office/powerpoint/2010/main" val="275118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4</a:t>
            </a:fld>
            <a:endParaRPr lang="en-DE"/>
          </a:p>
        </p:txBody>
      </p:sp>
    </p:spTree>
    <p:extLst>
      <p:ext uri="{BB962C8B-B14F-4D97-AF65-F5344CB8AC3E}">
        <p14:creationId xmlns:p14="http://schemas.microsoft.com/office/powerpoint/2010/main" val="3910143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5</a:t>
            </a:fld>
            <a:endParaRPr lang="en-DE"/>
          </a:p>
        </p:txBody>
      </p:sp>
    </p:spTree>
    <p:extLst>
      <p:ext uri="{BB962C8B-B14F-4D97-AF65-F5344CB8AC3E}">
        <p14:creationId xmlns:p14="http://schemas.microsoft.com/office/powerpoint/2010/main" val="878335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One of the basic situation. Both feelings only affected by the other not by themselves. Romeo Synergic, Juliet Insecure.</a:t>
            </a:r>
          </a:p>
          <a:p>
            <a:r>
              <a:rPr lang="en-US"/>
              <a:t>The sad outcome of their affair is, of course, a never-ending cycle of love and hate; the governing system has a center at ( R, J ) = (0, 0). At least they</a:t>
            </a:r>
            <a:endParaRPr lang="en-US">
              <a:latin typeface="Calibri"/>
              <a:cs typeface="Calibri"/>
            </a:endParaRPr>
          </a:p>
          <a:p>
            <a:r>
              <a:rPr lang="en-US"/>
              <a:t>manage to achieve simultaneous love one-quarter of the time</a:t>
            </a:r>
          </a:p>
        </p:txBody>
      </p:sp>
      <p:sp>
        <p:nvSpPr>
          <p:cNvPr id="4" name="Slide Number Placeholder 3"/>
          <p:cNvSpPr>
            <a:spLocks noGrp="1"/>
          </p:cNvSpPr>
          <p:nvPr>
            <p:ph type="sldNum" sz="quarter" idx="5"/>
          </p:nvPr>
        </p:nvSpPr>
        <p:spPr/>
        <p:txBody>
          <a:bodyPr/>
          <a:lstStyle/>
          <a:p>
            <a:fld id="{9DDCE177-33A7-B14E-A2AF-B9DC68F0A47F}" type="slidenum">
              <a:rPr lang="en-DE" smtClean="0"/>
              <a:t>6</a:t>
            </a:fld>
            <a:endParaRPr lang="en-DE"/>
          </a:p>
        </p:txBody>
      </p:sp>
    </p:spTree>
    <p:extLst>
      <p:ext uri="{BB962C8B-B14F-4D97-AF65-F5344CB8AC3E}">
        <p14:creationId xmlns:p14="http://schemas.microsoft.com/office/powerpoint/2010/main" val="1666249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case has two different outcome. Determined by parameters, eigenvalue and corresponding eigenvector will reveal the </a:t>
            </a:r>
            <a:r>
              <a:rPr lang="en-US" err="1"/>
              <a:t>behaviour</a:t>
            </a:r>
            <a:r>
              <a:rPr lang="en-US"/>
              <a:t> of the system. </a:t>
            </a:r>
          </a:p>
          <a:p>
            <a:pPr marL="228600" indent="-228600">
              <a:buAutoNum type="arabicPeriod"/>
            </a:pPr>
            <a:r>
              <a:rPr lang="en-US"/>
              <a:t>Identically insecure lovers</a:t>
            </a:r>
          </a:p>
          <a:p>
            <a:endParaRPr lang="en-US"/>
          </a:p>
          <a:p>
            <a:r>
              <a:rPr lang="en-US"/>
              <a:t>If a2 &gt; b2, the relationship always fizzles out to mutual indifference. The lesson</a:t>
            </a:r>
          </a:p>
          <a:p>
            <a:r>
              <a:rPr lang="en-US"/>
              <a:t>seems to be that excessive caution can lead to apathy.</a:t>
            </a:r>
          </a:p>
          <a:p>
            <a:r>
              <a:rPr lang="en-US"/>
              <a:t>If a2 &lt; b2, the lovers are more daring, or perhaps more sensitive to each other.</a:t>
            </a:r>
          </a:p>
          <a:p>
            <a:r>
              <a:rPr lang="en-US"/>
              <a:t>Now the relationship is explosive. Depending on their feelings initially, their relationship</a:t>
            </a:r>
          </a:p>
          <a:p>
            <a:r>
              <a:rPr lang="en-US"/>
              <a:t>either becomes a love fest or a war. In either case, all trajectories approach</a:t>
            </a:r>
          </a:p>
          <a:p>
            <a:r>
              <a:rPr lang="en-US"/>
              <a:t>the line R = J , so their feelings are eventually mutual.</a:t>
            </a:r>
          </a:p>
          <a:p>
            <a:endParaRPr lang="en-US"/>
          </a:p>
          <a:p>
            <a:r>
              <a:rPr lang="en-US"/>
              <a:t>2. FIRE AND ICE</a:t>
            </a:r>
          </a:p>
          <a:p>
            <a:r>
              <a:rPr lang="en-US"/>
              <a:t>The outcome depends on whether the individuals respond more to themselves (|a| &gt; |b|) or to the other (|a| &lt; |b|). The former case leads to a saddle in which the eager beaver and hermit are at odds and the narcissistic nerd and cautious lover are in love or at war, and the latter leads to a center. Thus they can end up in any quadrant (all four combinations of love and hate) or in a never-ending cycle, but never apathetic.</a:t>
            </a:r>
          </a:p>
        </p:txBody>
      </p:sp>
      <p:sp>
        <p:nvSpPr>
          <p:cNvPr id="4" name="Slide Number Placeholder 3"/>
          <p:cNvSpPr>
            <a:spLocks noGrp="1"/>
          </p:cNvSpPr>
          <p:nvPr>
            <p:ph type="sldNum" sz="quarter" idx="5"/>
          </p:nvPr>
        </p:nvSpPr>
        <p:spPr/>
        <p:txBody>
          <a:bodyPr/>
          <a:lstStyle/>
          <a:p>
            <a:fld id="{9DDCE177-33A7-B14E-A2AF-B9DC68F0A47F}" type="slidenum">
              <a:rPr lang="en-DE" smtClean="0"/>
              <a:t>7</a:t>
            </a:fld>
            <a:endParaRPr lang="en-DE"/>
          </a:p>
        </p:txBody>
      </p:sp>
    </p:spTree>
    <p:extLst>
      <p:ext uri="{BB962C8B-B14F-4D97-AF65-F5344CB8AC3E}">
        <p14:creationId xmlns:p14="http://schemas.microsoft.com/office/powerpoint/2010/main" val="3690230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Calibri"/>
                <a:cs typeface="Calibri"/>
              </a:rPr>
              <a:t>Both insecure lovers. Same type</a:t>
            </a:r>
            <a:endParaRPr lang="en-US"/>
          </a:p>
          <a:p>
            <a:pPr marL="171450" indent="-171450">
              <a:buFont typeface="Calibri"/>
              <a:buChar char="-"/>
            </a:pPr>
            <a:r>
              <a:rPr lang="en-US"/>
              <a:t>First, it is a positive model. trajectories in state space cannot leave the positive quadrant</a:t>
            </a:r>
            <a:endParaRPr lang="en-US">
              <a:latin typeface="Calibri"/>
              <a:cs typeface="Calibri"/>
            </a:endParaRPr>
          </a:p>
          <a:p>
            <a:pPr marL="171450" indent="-171450">
              <a:buFont typeface="Calibri"/>
              <a:buChar char="-"/>
            </a:pPr>
            <a:r>
              <a:rPr lang="en-US"/>
              <a:t>Second, the divergence of the model, which is −2, does not change sign so that, in view of </a:t>
            </a:r>
            <a:r>
              <a:rPr lang="en-US" err="1"/>
              <a:t>Bendixon’s</a:t>
            </a:r>
            <a:r>
              <a:rPr lang="en-US"/>
              <a:t> (Dulac) criterion, the model cannot have limit cycles, i.e. the feelings of Scarlett and Rhett cannot oscillate periodically.</a:t>
            </a:r>
          </a:p>
          <a:p>
            <a:pPr marL="171450" indent="-171450">
              <a:buFont typeface="Calibri"/>
              <a:buChar char="-"/>
            </a:pPr>
            <a:r>
              <a:rPr lang="en-US"/>
              <a:t>In conclusion, for any given initial condition in the first quadrant, the model can only evolve toward an equilibrium point, i.e. if all parameters remain unchanged Scarlett and Rhett must tend toward a stationary relationship.</a:t>
            </a:r>
          </a:p>
          <a:p>
            <a:pPr marL="171450" indent="-171450">
              <a:buFont typeface="Calibri"/>
              <a:buChar char="-"/>
            </a:pPr>
            <a:r>
              <a:rPr lang="en-US"/>
              <a:t>The mathematical model of couples of this kind predicts that the love story tends toward a stationary regime in which the involvement of the two partners can be quite unbalanced. </a:t>
            </a:r>
            <a:endParaRPr lang="en-US">
              <a:latin typeface="Calibri"/>
              <a:cs typeface="Calibri"/>
            </a:endParaRPr>
          </a:p>
          <a:p>
            <a:pPr marL="171450" indent="-171450">
              <a:buFont typeface="Calibri"/>
              <a:buChar char="-"/>
            </a:pPr>
            <a:r>
              <a:rPr lang="en-US"/>
              <a:t>More precisely, we show that in the long run the individual who is less involved is the most appealing one. This is why the end of “Gone with the Wind”, where Rhett quits Scarlett after a long relationship, can be perfectly predicted.</a:t>
            </a:r>
            <a:endParaRPr lang="en-US">
              <a:latin typeface="Calibri"/>
              <a:cs typeface="Calibri"/>
            </a:endParaRPr>
          </a:p>
        </p:txBody>
      </p:sp>
      <p:sp>
        <p:nvSpPr>
          <p:cNvPr id="4" name="Slide Number Placeholder 3"/>
          <p:cNvSpPr>
            <a:spLocks noGrp="1"/>
          </p:cNvSpPr>
          <p:nvPr>
            <p:ph type="sldNum" sz="quarter" idx="5"/>
          </p:nvPr>
        </p:nvSpPr>
        <p:spPr/>
        <p:txBody>
          <a:bodyPr/>
          <a:lstStyle/>
          <a:p>
            <a:fld id="{9DDCE177-33A7-B14E-A2AF-B9DC68F0A47F}" type="slidenum">
              <a:rPr lang="en-DE" smtClean="0"/>
              <a:t>8</a:t>
            </a:fld>
            <a:endParaRPr lang="en-DE"/>
          </a:p>
        </p:txBody>
      </p:sp>
    </p:spTree>
    <p:extLst>
      <p:ext uri="{BB962C8B-B14F-4D97-AF65-F5344CB8AC3E}">
        <p14:creationId xmlns:p14="http://schemas.microsoft.com/office/powerpoint/2010/main" val="2572709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Sans-Serif"/>
              <a:buChar char="-"/>
            </a:pPr>
            <a:r>
              <a:rPr lang="en-US"/>
              <a:t>More precisely, we show that in the long run the individual who is less involved is the most appealing one. This is why the end of “Gone with the Wind”, where Rhett quits Scarlett after a long relationship, can be perfectly predicted.</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9DDCE177-33A7-B14E-A2AF-B9DC68F0A47F}" type="slidenum">
              <a:rPr lang="en-DE" smtClean="0"/>
              <a:t>9</a:t>
            </a:fld>
            <a:endParaRPr lang="en-DE"/>
          </a:p>
        </p:txBody>
      </p:sp>
    </p:spTree>
    <p:extLst>
      <p:ext uri="{BB962C8B-B14F-4D97-AF65-F5344CB8AC3E}">
        <p14:creationId xmlns:p14="http://schemas.microsoft.com/office/powerpoint/2010/main" val="3033274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7BBF-6774-7672-605C-F19245C9A12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40B2CD4D-44B7-8777-C2BC-9BD3EE3AE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47595377-33EC-FDA6-7DCD-2606F5808046}"/>
              </a:ext>
            </a:extLst>
          </p:cNvPr>
          <p:cNvSpPr>
            <a:spLocks noGrp="1"/>
          </p:cNvSpPr>
          <p:nvPr>
            <p:ph type="dt" sz="half" idx="10"/>
          </p:nvPr>
        </p:nvSpPr>
        <p:spPr/>
        <p:txBody>
          <a:bodyPr/>
          <a:lstStyle/>
          <a:p>
            <a:fld id="{C613804A-51A3-7347-956B-F254AA2BBC31}" type="datetimeFigureOut">
              <a:rPr lang="en-DE" smtClean="0"/>
              <a:t>02.02.24</a:t>
            </a:fld>
            <a:endParaRPr lang="en-DE"/>
          </a:p>
        </p:txBody>
      </p:sp>
      <p:sp>
        <p:nvSpPr>
          <p:cNvPr id="5" name="Footer Placeholder 4">
            <a:extLst>
              <a:ext uri="{FF2B5EF4-FFF2-40B4-BE49-F238E27FC236}">
                <a16:creationId xmlns:a16="http://schemas.microsoft.com/office/drawing/2014/main" id="{1D080E67-15EA-C509-EB9F-ED1D339E42F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F70E07-1A9E-5203-3D09-C29777B05B93}"/>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435293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7D00-629C-1E00-5383-0DCE585E92DD}"/>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55794A98-0A48-DD81-9DED-3EB4215AD56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74F75D4-83CA-B997-3B8C-39C1DF5B9338}"/>
              </a:ext>
            </a:extLst>
          </p:cNvPr>
          <p:cNvSpPr>
            <a:spLocks noGrp="1"/>
          </p:cNvSpPr>
          <p:nvPr>
            <p:ph type="dt" sz="half" idx="10"/>
          </p:nvPr>
        </p:nvSpPr>
        <p:spPr/>
        <p:txBody>
          <a:bodyPr/>
          <a:lstStyle/>
          <a:p>
            <a:fld id="{C613804A-51A3-7347-956B-F254AA2BBC31}" type="datetimeFigureOut">
              <a:rPr lang="en-DE" smtClean="0"/>
              <a:t>02.02.24</a:t>
            </a:fld>
            <a:endParaRPr lang="en-DE"/>
          </a:p>
        </p:txBody>
      </p:sp>
      <p:sp>
        <p:nvSpPr>
          <p:cNvPr id="5" name="Footer Placeholder 4">
            <a:extLst>
              <a:ext uri="{FF2B5EF4-FFF2-40B4-BE49-F238E27FC236}">
                <a16:creationId xmlns:a16="http://schemas.microsoft.com/office/drawing/2014/main" id="{A93ACED2-C7BC-930D-22DE-36DA48FB0BB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877185A-0254-9A27-3FD6-85ECE9095FD9}"/>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305139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4A02C2-18C3-A482-594A-C7467256FC8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B46A52BA-1145-7195-F9CF-AD1D8D8EFF1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90D09E1-7CBE-FCC7-F194-AB5F92764E76}"/>
              </a:ext>
            </a:extLst>
          </p:cNvPr>
          <p:cNvSpPr>
            <a:spLocks noGrp="1"/>
          </p:cNvSpPr>
          <p:nvPr>
            <p:ph type="dt" sz="half" idx="10"/>
          </p:nvPr>
        </p:nvSpPr>
        <p:spPr/>
        <p:txBody>
          <a:bodyPr/>
          <a:lstStyle/>
          <a:p>
            <a:fld id="{C613804A-51A3-7347-956B-F254AA2BBC31}" type="datetimeFigureOut">
              <a:rPr lang="en-DE" smtClean="0"/>
              <a:t>02.02.24</a:t>
            </a:fld>
            <a:endParaRPr lang="en-DE"/>
          </a:p>
        </p:txBody>
      </p:sp>
      <p:sp>
        <p:nvSpPr>
          <p:cNvPr id="5" name="Footer Placeholder 4">
            <a:extLst>
              <a:ext uri="{FF2B5EF4-FFF2-40B4-BE49-F238E27FC236}">
                <a16:creationId xmlns:a16="http://schemas.microsoft.com/office/drawing/2014/main" id="{37732231-023D-7457-F4D1-F8AA59F0A71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184AC5A-142C-4349-D624-634CFE53C5F5}"/>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777243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11F1-31F6-F152-4551-3CDA1C67F51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3FDEDD64-36A1-F505-B2D4-CE4E6475B32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A1CFDE7-A06D-077D-DDCD-4C913174F885}"/>
              </a:ext>
            </a:extLst>
          </p:cNvPr>
          <p:cNvSpPr>
            <a:spLocks noGrp="1"/>
          </p:cNvSpPr>
          <p:nvPr>
            <p:ph type="dt" sz="half" idx="10"/>
          </p:nvPr>
        </p:nvSpPr>
        <p:spPr/>
        <p:txBody>
          <a:bodyPr/>
          <a:lstStyle/>
          <a:p>
            <a:fld id="{C613804A-51A3-7347-956B-F254AA2BBC31}" type="datetimeFigureOut">
              <a:rPr lang="en-DE" smtClean="0"/>
              <a:t>02.02.24</a:t>
            </a:fld>
            <a:endParaRPr lang="en-DE"/>
          </a:p>
        </p:txBody>
      </p:sp>
      <p:sp>
        <p:nvSpPr>
          <p:cNvPr id="5" name="Footer Placeholder 4">
            <a:extLst>
              <a:ext uri="{FF2B5EF4-FFF2-40B4-BE49-F238E27FC236}">
                <a16:creationId xmlns:a16="http://schemas.microsoft.com/office/drawing/2014/main" id="{7724F70A-5E36-097E-9037-6F850645A95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6C791E9-1B35-4E2E-198F-88C5C3FE3FE1}"/>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7584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711C4-B2CA-D2A6-AF06-DBD20A495D3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1F438ED2-ECE2-E8CD-F9BC-4F3D285803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9B34D4E-A0B7-0ED6-69E4-FDBE346A1599}"/>
              </a:ext>
            </a:extLst>
          </p:cNvPr>
          <p:cNvSpPr>
            <a:spLocks noGrp="1"/>
          </p:cNvSpPr>
          <p:nvPr>
            <p:ph type="dt" sz="half" idx="10"/>
          </p:nvPr>
        </p:nvSpPr>
        <p:spPr/>
        <p:txBody>
          <a:bodyPr/>
          <a:lstStyle/>
          <a:p>
            <a:fld id="{C613804A-51A3-7347-956B-F254AA2BBC31}" type="datetimeFigureOut">
              <a:rPr lang="en-DE" smtClean="0"/>
              <a:t>02.02.24</a:t>
            </a:fld>
            <a:endParaRPr lang="en-DE"/>
          </a:p>
        </p:txBody>
      </p:sp>
      <p:sp>
        <p:nvSpPr>
          <p:cNvPr id="5" name="Footer Placeholder 4">
            <a:extLst>
              <a:ext uri="{FF2B5EF4-FFF2-40B4-BE49-F238E27FC236}">
                <a16:creationId xmlns:a16="http://schemas.microsoft.com/office/drawing/2014/main" id="{46CC322D-AD6E-2019-11C0-6B6D59CF903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331484E-BB4C-D31A-69FC-2B0C343B752D}"/>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467969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8005-C05D-0F53-06D1-3486F0579823}"/>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117EFA2-1D3A-F1CE-C81D-9C656C75140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273F6462-D3EF-92A5-CAC1-78F7A1BD293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61D71CE3-4321-E880-7797-89059FF7DA50}"/>
              </a:ext>
            </a:extLst>
          </p:cNvPr>
          <p:cNvSpPr>
            <a:spLocks noGrp="1"/>
          </p:cNvSpPr>
          <p:nvPr>
            <p:ph type="dt" sz="half" idx="10"/>
          </p:nvPr>
        </p:nvSpPr>
        <p:spPr/>
        <p:txBody>
          <a:bodyPr/>
          <a:lstStyle/>
          <a:p>
            <a:fld id="{C613804A-51A3-7347-956B-F254AA2BBC31}" type="datetimeFigureOut">
              <a:rPr lang="en-DE" smtClean="0"/>
              <a:t>02.02.24</a:t>
            </a:fld>
            <a:endParaRPr lang="en-DE"/>
          </a:p>
        </p:txBody>
      </p:sp>
      <p:sp>
        <p:nvSpPr>
          <p:cNvPr id="6" name="Footer Placeholder 5">
            <a:extLst>
              <a:ext uri="{FF2B5EF4-FFF2-40B4-BE49-F238E27FC236}">
                <a16:creationId xmlns:a16="http://schemas.microsoft.com/office/drawing/2014/main" id="{EDE62CDF-827A-7C60-18F5-6A1104FCF54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F9E0425-353A-424A-B47B-66CFDC0161F3}"/>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250055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6302-87FC-CE5F-E850-E3C645DEB8A6}"/>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1D69BE4B-D01C-7D32-2BC4-BE2D00D16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1FC87F3-697F-CB7F-1215-31075FD42D2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747169A7-C938-3B46-F5BE-40B50220DC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569D9AD-536E-1CDE-5062-BFBFCB49CC5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0632B101-A0D6-F19F-1F1D-742677166EE5}"/>
              </a:ext>
            </a:extLst>
          </p:cNvPr>
          <p:cNvSpPr>
            <a:spLocks noGrp="1"/>
          </p:cNvSpPr>
          <p:nvPr>
            <p:ph type="dt" sz="half" idx="10"/>
          </p:nvPr>
        </p:nvSpPr>
        <p:spPr/>
        <p:txBody>
          <a:bodyPr/>
          <a:lstStyle/>
          <a:p>
            <a:fld id="{C613804A-51A3-7347-956B-F254AA2BBC31}" type="datetimeFigureOut">
              <a:rPr lang="en-DE" smtClean="0"/>
              <a:t>02.02.24</a:t>
            </a:fld>
            <a:endParaRPr lang="en-DE"/>
          </a:p>
        </p:txBody>
      </p:sp>
      <p:sp>
        <p:nvSpPr>
          <p:cNvPr id="8" name="Footer Placeholder 7">
            <a:extLst>
              <a:ext uri="{FF2B5EF4-FFF2-40B4-BE49-F238E27FC236}">
                <a16:creationId xmlns:a16="http://schemas.microsoft.com/office/drawing/2014/main" id="{4CC759D5-6332-BE4C-C9E5-18524A28869F}"/>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383A4860-22C1-F8DA-3605-42D0EDA77978}"/>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619658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A040-73F8-5D3D-57B0-5CE4C77ABE27}"/>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2998B7E8-87EC-C0AE-D04D-D188ACA1F1FF}"/>
              </a:ext>
            </a:extLst>
          </p:cNvPr>
          <p:cNvSpPr>
            <a:spLocks noGrp="1"/>
          </p:cNvSpPr>
          <p:nvPr>
            <p:ph type="dt" sz="half" idx="10"/>
          </p:nvPr>
        </p:nvSpPr>
        <p:spPr/>
        <p:txBody>
          <a:bodyPr/>
          <a:lstStyle/>
          <a:p>
            <a:fld id="{C613804A-51A3-7347-956B-F254AA2BBC31}" type="datetimeFigureOut">
              <a:rPr lang="en-DE" smtClean="0"/>
              <a:t>02.02.24</a:t>
            </a:fld>
            <a:endParaRPr lang="en-DE"/>
          </a:p>
        </p:txBody>
      </p:sp>
      <p:sp>
        <p:nvSpPr>
          <p:cNvPr id="4" name="Footer Placeholder 3">
            <a:extLst>
              <a:ext uri="{FF2B5EF4-FFF2-40B4-BE49-F238E27FC236}">
                <a16:creationId xmlns:a16="http://schemas.microsoft.com/office/drawing/2014/main" id="{685BAE1E-8F9D-EE21-CE5D-9B51AA8AA8BF}"/>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ACF743AE-14D0-433B-75FC-8B639AC86CC1}"/>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676821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AE808F-4D86-D456-610C-3B45F40AD5A3}"/>
              </a:ext>
            </a:extLst>
          </p:cNvPr>
          <p:cNvSpPr>
            <a:spLocks noGrp="1"/>
          </p:cNvSpPr>
          <p:nvPr>
            <p:ph type="dt" sz="half" idx="10"/>
          </p:nvPr>
        </p:nvSpPr>
        <p:spPr/>
        <p:txBody>
          <a:bodyPr/>
          <a:lstStyle/>
          <a:p>
            <a:fld id="{C613804A-51A3-7347-956B-F254AA2BBC31}" type="datetimeFigureOut">
              <a:rPr lang="en-DE" smtClean="0"/>
              <a:t>02.02.24</a:t>
            </a:fld>
            <a:endParaRPr lang="en-DE"/>
          </a:p>
        </p:txBody>
      </p:sp>
      <p:sp>
        <p:nvSpPr>
          <p:cNvPr id="3" name="Footer Placeholder 2">
            <a:extLst>
              <a:ext uri="{FF2B5EF4-FFF2-40B4-BE49-F238E27FC236}">
                <a16:creationId xmlns:a16="http://schemas.microsoft.com/office/drawing/2014/main" id="{2C6D4A32-F1C6-6648-11F6-4A8B57232F3F}"/>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B415FF9-4A8F-6547-85E4-57F2F52CAE68}"/>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337280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55981-90D1-29E4-E9E1-BDD86D792C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0A3A8D73-7CCE-1F02-F7A0-07531FAEC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F104D9D2-4120-B5AE-4921-ECDEF84C4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ED66A18-78AD-EAE8-8125-F1630A539CEF}"/>
              </a:ext>
            </a:extLst>
          </p:cNvPr>
          <p:cNvSpPr>
            <a:spLocks noGrp="1"/>
          </p:cNvSpPr>
          <p:nvPr>
            <p:ph type="dt" sz="half" idx="10"/>
          </p:nvPr>
        </p:nvSpPr>
        <p:spPr/>
        <p:txBody>
          <a:bodyPr/>
          <a:lstStyle/>
          <a:p>
            <a:fld id="{C613804A-51A3-7347-956B-F254AA2BBC31}" type="datetimeFigureOut">
              <a:rPr lang="en-DE" smtClean="0"/>
              <a:t>02.02.24</a:t>
            </a:fld>
            <a:endParaRPr lang="en-DE"/>
          </a:p>
        </p:txBody>
      </p:sp>
      <p:sp>
        <p:nvSpPr>
          <p:cNvPr id="6" name="Footer Placeholder 5">
            <a:extLst>
              <a:ext uri="{FF2B5EF4-FFF2-40B4-BE49-F238E27FC236}">
                <a16:creationId xmlns:a16="http://schemas.microsoft.com/office/drawing/2014/main" id="{100C43E2-0E1C-9255-7E13-D4EFAF707FA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E910E0D-F7BA-A9D9-A1E3-8F1BE6A9B94C}"/>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3160867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F9E7-191A-128B-822F-7EA7DCE054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E6DF975C-E33D-8E87-EF97-1E618E2339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2AB82AB5-6AFD-B4AA-9063-0D0BB3134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057126-D454-1E54-25C5-990CBD9FC55A}"/>
              </a:ext>
            </a:extLst>
          </p:cNvPr>
          <p:cNvSpPr>
            <a:spLocks noGrp="1"/>
          </p:cNvSpPr>
          <p:nvPr>
            <p:ph type="dt" sz="half" idx="10"/>
          </p:nvPr>
        </p:nvSpPr>
        <p:spPr/>
        <p:txBody>
          <a:bodyPr/>
          <a:lstStyle/>
          <a:p>
            <a:fld id="{C613804A-51A3-7347-956B-F254AA2BBC31}" type="datetimeFigureOut">
              <a:rPr lang="en-DE" smtClean="0"/>
              <a:t>02.02.24</a:t>
            </a:fld>
            <a:endParaRPr lang="en-DE"/>
          </a:p>
        </p:txBody>
      </p:sp>
      <p:sp>
        <p:nvSpPr>
          <p:cNvPr id="6" name="Footer Placeholder 5">
            <a:extLst>
              <a:ext uri="{FF2B5EF4-FFF2-40B4-BE49-F238E27FC236}">
                <a16:creationId xmlns:a16="http://schemas.microsoft.com/office/drawing/2014/main" id="{A81D6AEF-BDD1-FDEB-C67A-3A192C82F3B7}"/>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ACA2F21-4053-55B0-69BF-7375630BD45F}"/>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256246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8E3C7-7209-0468-A65D-A08420FCAE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C25222E-7CE3-3FE8-D219-7683594381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7A5E3307-F303-0073-BB0B-CAF0C97E74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13804A-51A3-7347-956B-F254AA2BBC31}" type="datetimeFigureOut">
              <a:rPr lang="en-DE" smtClean="0"/>
              <a:t>02.02.24</a:t>
            </a:fld>
            <a:endParaRPr lang="en-DE"/>
          </a:p>
        </p:txBody>
      </p:sp>
      <p:sp>
        <p:nvSpPr>
          <p:cNvPr id="5" name="Footer Placeholder 4">
            <a:extLst>
              <a:ext uri="{FF2B5EF4-FFF2-40B4-BE49-F238E27FC236}">
                <a16:creationId xmlns:a16="http://schemas.microsoft.com/office/drawing/2014/main" id="{7A2FC3C3-3261-F186-CA9E-A7D1C87507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7454424A-C95F-7DBB-AF1A-B68CF9742A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BBBC4C-F1BC-BC4E-A426-8D7549E8B65F}" type="slidenum">
              <a:rPr lang="en-DE" smtClean="0"/>
              <a:t>‹#›</a:t>
            </a:fld>
            <a:endParaRPr lang="en-DE"/>
          </a:p>
        </p:txBody>
      </p:sp>
    </p:spTree>
    <p:extLst>
      <p:ext uri="{BB962C8B-B14F-4D97-AF65-F5344CB8AC3E}">
        <p14:creationId xmlns:p14="http://schemas.microsoft.com/office/powerpoint/2010/main" val="517292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hyperlink" Target="https://doi.org/10.1142/9656"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hyperlink" Target="https://doi.org/10.1142/9656"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doi.org/10.1142/9656" TargetMode="External"/><Relationship Id="rId7" Type="http://schemas.openxmlformats.org/officeDocument/2006/relationships/diagramQuickStyle" Target="../diagrams/quickStyle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2.emf"/><Relationship Id="rId4" Type="http://schemas.openxmlformats.org/officeDocument/2006/relationships/image" Target="../media/image48.png"/><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doi.org/10.1142/9656" TargetMode="Externa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2.emf"/><Relationship Id="rId5" Type="http://schemas.openxmlformats.org/officeDocument/2006/relationships/image" Target="../media/image57.png"/><Relationship Id="rId10" Type="http://schemas.openxmlformats.org/officeDocument/2006/relationships/hyperlink" Target="https://doi.org/10.1142/9656" TargetMode="External"/><Relationship Id="rId4" Type="http://schemas.openxmlformats.org/officeDocument/2006/relationships/image" Target="../media/image56.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doi.org/10.51537/chaos.113196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doi.org/10.1037/0033-295X.93.2.119" TargetMode="External"/><Relationship Id="rId5" Type="http://schemas.openxmlformats.org/officeDocument/2006/relationships/image" Target="../media/image65.emf"/><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18.xml"/><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hyperlink" Target="https://doi.org/10.1142/9656"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emf"/><Relationship Id="rId11" Type="http://schemas.openxmlformats.org/officeDocument/2006/relationships/image" Target="../media/image13.png"/><Relationship Id="rId5" Type="http://schemas.openxmlformats.org/officeDocument/2006/relationships/image" Target="../media/image9.emf"/><Relationship Id="rId10" Type="http://schemas.openxmlformats.org/officeDocument/2006/relationships/hyperlink" Target="https://doi.org/10.1142/9656" TargetMode="External"/><Relationship Id="rId4" Type="http://schemas.openxmlformats.org/officeDocument/2006/relationships/image" Target="../media/image8.emf"/><Relationship Id="rId9"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png"/><Relationship Id="rId7"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emf"/></Relationships>
</file>

<file path=ppt/slides/_rels/slide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80FEAD-1530-E324-B624-8FFEF446C3FC}"/>
              </a:ext>
            </a:extLst>
          </p:cNvPr>
          <p:cNvPicPr>
            <a:picLocks noChangeAspect="1"/>
          </p:cNvPicPr>
          <p:nvPr/>
        </p:nvPicPr>
        <p:blipFill rotWithShape="1">
          <a:blip r:embed="rId3"/>
          <a:srcRect l="31186" t="26123" r="28638" b="24505"/>
          <a:stretch/>
        </p:blipFill>
        <p:spPr>
          <a:xfrm>
            <a:off x="9428782" y="3588326"/>
            <a:ext cx="1694330" cy="2017059"/>
          </a:xfrm>
          <a:prstGeom prst="rect">
            <a:avLst/>
          </a:prstGeom>
        </p:spPr>
      </p:pic>
      <p:pic>
        <p:nvPicPr>
          <p:cNvPr id="9" name="Picture 8">
            <a:extLst>
              <a:ext uri="{FF2B5EF4-FFF2-40B4-BE49-F238E27FC236}">
                <a16:creationId xmlns:a16="http://schemas.microsoft.com/office/drawing/2014/main" id="{9690D07F-8ED4-39D5-6919-E107EB986B5F}"/>
              </a:ext>
            </a:extLst>
          </p:cNvPr>
          <p:cNvPicPr>
            <a:picLocks noChangeAspect="1"/>
          </p:cNvPicPr>
          <p:nvPr/>
        </p:nvPicPr>
        <p:blipFill rotWithShape="1">
          <a:blip r:embed="rId4">
            <a:alphaModFix/>
          </a:blip>
          <a:srcRect l="20004" r="10649" b="-214"/>
          <a:stretch/>
        </p:blipFill>
        <p:spPr>
          <a:xfrm>
            <a:off x="0" y="0"/>
            <a:ext cx="8359896" cy="6903569"/>
          </a:xfrm>
          <a:prstGeom prst="rect">
            <a:avLst/>
          </a:prstGeom>
        </p:spPr>
      </p:pic>
      <p:sp>
        <p:nvSpPr>
          <p:cNvPr id="2" name="Title 1">
            <a:extLst>
              <a:ext uri="{FF2B5EF4-FFF2-40B4-BE49-F238E27FC236}">
                <a16:creationId xmlns:a16="http://schemas.microsoft.com/office/drawing/2014/main" id="{2235839C-C987-A914-B630-CA022D030084}"/>
              </a:ext>
            </a:extLst>
          </p:cNvPr>
          <p:cNvSpPr>
            <a:spLocks noGrp="1"/>
          </p:cNvSpPr>
          <p:nvPr>
            <p:ph type="ctrTitle"/>
          </p:nvPr>
        </p:nvSpPr>
        <p:spPr>
          <a:xfrm>
            <a:off x="8359896" y="170329"/>
            <a:ext cx="3832103" cy="2951018"/>
          </a:xfrm>
        </p:spPr>
        <p:txBody>
          <a:bodyPr>
            <a:noAutofit/>
          </a:bodyPr>
          <a:lstStyle/>
          <a:p>
            <a:r>
              <a:rPr lang="en-GB" sz="4000" b="1" u="none" strike="noStrike">
                <a:solidFill>
                  <a:srgbClr val="000000"/>
                </a:solidFill>
                <a:effectLst/>
                <a:latin typeface="Alegreya Black" pitchFamily="2" charset="0"/>
                <a:ea typeface="NOTEWORTHY LIGHT" panose="02000400000000000000" pitchFamily="2" charset="77"/>
              </a:rPr>
              <a:t>Romantic Chaos </a:t>
            </a:r>
            <a:br>
              <a:rPr lang="en-GB" sz="3200" b="0" i="1" u="none" strike="noStrike">
                <a:solidFill>
                  <a:srgbClr val="000000"/>
                </a:solidFill>
                <a:effectLst/>
                <a:latin typeface="Alegreya Black" pitchFamily="2" charset="0"/>
                <a:ea typeface="NOTEWORTHY LIGHT" panose="02000400000000000000" pitchFamily="2" charset="77"/>
              </a:rPr>
            </a:br>
            <a:r>
              <a:rPr lang="en-GB" sz="3200" b="0" i="1" u="none" strike="noStrike">
                <a:solidFill>
                  <a:srgbClr val="000000"/>
                </a:solidFill>
                <a:effectLst/>
                <a:latin typeface="Alegreya Black" pitchFamily="2" charset="0"/>
                <a:ea typeface="NOTEWORTHY LIGHT" panose="02000400000000000000" pitchFamily="2" charset="77"/>
              </a:rPr>
              <a:t>– </a:t>
            </a:r>
            <a:br>
              <a:rPr lang="en-GB" sz="3200" b="0" i="1" u="none" strike="noStrike">
                <a:solidFill>
                  <a:srgbClr val="000000"/>
                </a:solidFill>
                <a:effectLst/>
                <a:latin typeface="Alegreya Black" pitchFamily="2" charset="0"/>
                <a:ea typeface="NOTEWORTHY LIGHT" panose="02000400000000000000" pitchFamily="2" charset="77"/>
              </a:rPr>
            </a:br>
            <a:r>
              <a:rPr lang="en-GB" sz="3200" b="0" i="1" u="none" strike="noStrike">
                <a:solidFill>
                  <a:srgbClr val="000000"/>
                </a:solidFill>
                <a:effectLst/>
                <a:latin typeface="Alegreya Black" pitchFamily="2" charset="0"/>
                <a:ea typeface="NOTEWORTHY LIGHT" panose="02000400000000000000" pitchFamily="2" charset="77"/>
              </a:rPr>
              <a:t>A study of the emergence of unpredictability in relationships</a:t>
            </a:r>
            <a:endParaRPr lang="en-DE" sz="3200">
              <a:latin typeface="Alegreya Medium" pitchFamily="2" charset="0"/>
              <a:ea typeface="Noteworthy Light" panose="02000400000000000000" pitchFamily="2" charset="77"/>
            </a:endParaRPr>
          </a:p>
        </p:txBody>
      </p:sp>
      <p:sp>
        <p:nvSpPr>
          <p:cNvPr id="10" name="Title 1">
            <a:extLst>
              <a:ext uri="{FF2B5EF4-FFF2-40B4-BE49-F238E27FC236}">
                <a16:creationId xmlns:a16="http://schemas.microsoft.com/office/drawing/2014/main" id="{05E2BF43-A067-1457-0CEA-DC5343587AB9}"/>
              </a:ext>
            </a:extLst>
          </p:cNvPr>
          <p:cNvSpPr txBox="1">
            <a:spLocks/>
          </p:cNvSpPr>
          <p:nvPr/>
        </p:nvSpPr>
        <p:spPr>
          <a:xfrm>
            <a:off x="8359895" y="6072365"/>
            <a:ext cx="3832103" cy="618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i="1" err="1">
                <a:solidFill>
                  <a:srgbClr val="000000"/>
                </a:solidFill>
                <a:latin typeface="Alegreya Black" pitchFamily="2" charset="0"/>
                <a:ea typeface="Noteworthy Light" panose="02000400000000000000" pitchFamily="2" charset="77"/>
              </a:rPr>
              <a:t>Sándor</a:t>
            </a:r>
            <a:r>
              <a:rPr lang="en-GB" sz="1600" i="1">
                <a:solidFill>
                  <a:srgbClr val="000000"/>
                </a:solidFill>
                <a:latin typeface="Alegreya Black" pitchFamily="2" charset="0"/>
                <a:ea typeface="Noteworthy Light" panose="02000400000000000000" pitchFamily="2" charset="77"/>
              </a:rPr>
              <a:t> </a:t>
            </a:r>
            <a:r>
              <a:rPr lang="en-GB" sz="1600" i="1" err="1">
                <a:solidFill>
                  <a:srgbClr val="000000"/>
                </a:solidFill>
                <a:latin typeface="Alegreya Black" pitchFamily="2" charset="0"/>
                <a:ea typeface="Noteworthy Light" panose="02000400000000000000" pitchFamily="2" charset="77"/>
              </a:rPr>
              <a:t>Battaglini</a:t>
            </a:r>
            <a:r>
              <a:rPr lang="en-GB" sz="1600" i="1">
                <a:solidFill>
                  <a:srgbClr val="000000"/>
                </a:solidFill>
                <a:latin typeface="Alegreya Black" pitchFamily="2" charset="0"/>
                <a:ea typeface="Noteworthy Light" panose="02000400000000000000" pitchFamily="2" charset="77"/>
              </a:rPr>
              <a:t>-Fischer, </a:t>
            </a:r>
            <a:r>
              <a:rPr lang="en-GB" sz="1600" i="1" err="1">
                <a:solidFill>
                  <a:srgbClr val="000000"/>
                </a:solidFill>
                <a:latin typeface="Alegreya Black" pitchFamily="2" charset="0"/>
                <a:ea typeface="Noteworthy Light" panose="02000400000000000000" pitchFamily="2" charset="77"/>
              </a:rPr>
              <a:t>Yehui</a:t>
            </a:r>
            <a:r>
              <a:rPr lang="en-GB" sz="1600" i="1">
                <a:solidFill>
                  <a:srgbClr val="000000"/>
                </a:solidFill>
                <a:latin typeface="Alegreya Black" pitchFamily="2" charset="0"/>
                <a:ea typeface="Noteworthy Light" panose="02000400000000000000" pitchFamily="2" charset="77"/>
              </a:rPr>
              <a:t> He, Thomas Norton, Victor </a:t>
            </a:r>
            <a:r>
              <a:rPr lang="en-GB" sz="1600" i="1" err="1">
                <a:solidFill>
                  <a:srgbClr val="000000"/>
                </a:solidFill>
                <a:latin typeface="Alegreya Black" pitchFamily="2" charset="0"/>
                <a:ea typeface="Noteworthy Light" panose="02000400000000000000" pitchFamily="2" charset="77"/>
              </a:rPr>
              <a:t>Piaskowski</a:t>
            </a:r>
            <a:endParaRPr lang="en-DE" sz="1600" i="1">
              <a:latin typeface="Alegreya Medium" pitchFamily="2" charset="0"/>
              <a:ea typeface="Noteworthy Light" panose="02000400000000000000" pitchFamily="2" charset="77"/>
            </a:endParaRPr>
          </a:p>
        </p:txBody>
      </p:sp>
    </p:spTree>
    <p:extLst>
      <p:ext uri="{BB962C8B-B14F-4D97-AF65-F5344CB8AC3E}">
        <p14:creationId xmlns:p14="http://schemas.microsoft.com/office/powerpoint/2010/main" val="1101137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0F65-8F69-0988-2A0D-DEF3176C59C5}"/>
              </a:ext>
            </a:extLst>
          </p:cNvPr>
          <p:cNvSpPr>
            <a:spLocks noGrp="1"/>
          </p:cNvSpPr>
          <p:nvPr>
            <p:ph type="title"/>
          </p:nvPr>
        </p:nvSpPr>
        <p:spPr>
          <a:xfrm>
            <a:off x="838200" y="327339"/>
            <a:ext cx="10515600" cy="687901"/>
          </a:xfrm>
        </p:spPr>
        <p:txBody>
          <a:bodyPr>
            <a:normAutofit/>
          </a:bodyPr>
          <a:lstStyle/>
          <a:p>
            <a:r>
              <a:rPr lang="en-DE" sz="3600"/>
              <a:t>Environmental stress</a:t>
            </a:r>
          </a:p>
        </p:txBody>
      </p:sp>
      <p:pic>
        <p:nvPicPr>
          <p:cNvPr id="7" name="Picture 6" descr="A red and blue graph&#10;&#10;Description automatically generated">
            <a:extLst>
              <a:ext uri="{FF2B5EF4-FFF2-40B4-BE49-F238E27FC236}">
                <a16:creationId xmlns:a16="http://schemas.microsoft.com/office/drawing/2014/main" id="{70518335-1197-16C5-5446-92333781C1DB}"/>
              </a:ext>
            </a:extLst>
          </p:cNvPr>
          <p:cNvPicPr>
            <a:picLocks noChangeAspect="1"/>
          </p:cNvPicPr>
          <p:nvPr/>
        </p:nvPicPr>
        <p:blipFill rotWithShape="1">
          <a:blip r:embed="rId3"/>
          <a:srcRect r="9078"/>
          <a:stretch/>
        </p:blipFill>
        <p:spPr>
          <a:xfrm>
            <a:off x="7986459" y="2637776"/>
            <a:ext cx="3925998" cy="3238501"/>
          </a:xfrm>
          <a:prstGeom prst="rect">
            <a:avLst/>
          </a:prstGeom>
        </p:spPr>
      </p:pic>
      <p:pic>
        <p:nvPicPr>
          <p:cNvPr id="9" name="Picture 8">
            <a:extLst>
              <a:ext uri="{FF2B5EF4-FFF2-40B4-BE49-F238E27FC236}">
                <a16:creationId xmlns:a16="http://schemas.microsoft.com/office/drawing/2014/main" id="{67F80412-1E54-0943-3BB3-58C03A37A9F7}"/>
              </a:ext>
            </a:extLst>
          </p:cNvPr>
          <p:cNvPicPr>
            <a:picLocks noChangeAspect="1"/>
          </p:cNvPicPr>
          <p:nvPr/>
        </p:nvPicPr>
        <p:blipFill>
          <a:blip r:embed="rId4"/>
          <a:stretch>
            <a:fillRect/>
          </a:stretch>
        </p:blipFill>
        <p:spPr>
          <a:xfrm>
            <a:off x="599321" y="1352276"/>
            <a:ext cx="5064369" cy="722507"/>
          </a:xfrm>
          <a:prstGeom prst="rect">
            <a:avLst/>
          </a:prstGeom>
        </p:spPr>
      </p:pic>
      <p:pic>
        <p:nvPicPr>
          <p:cNvPr id="10" name="Picture 9">
            <a:extLst>
              <a:ext uri="{FF2B5EF4-FFF2-40B4-BE49-F238E27FC236}">
                <a16:creationId xmlns:a16="http://schemas.microsoft.com/office/drawing/2014/main" id="{9D73347D-2873-1DA9-1D7A-68A8EA54A88C}"/>
              </a:ext>
            </a:extLst>
          </p:cNvPr>
          <p:cNvPicPr>
            <a:picLocks noChangeAspect="1"/>
          </p:cNvPicPr>
          <p:nvPr/>
        </p:nvPicPr>
        <p:blipFill>
          <a:blip r:embed="rId5"/>
          <a:stretch>
            <a:fillRect/>
          </a:stretch>
        </p:blipFill>
        <p:spPr>
          <a:xfrm>
            <a:off x="357871" y="6166924"/>
            <a:ext cx="4098131" cy="330375"/>
          </a:xfrm>
          <a:prstGeom prst="rect">
            <a:avLst/>
          </a:prstGeom>
        </p:spPr>
      </p:pic>
      <p:pic>
        <p:nvPicPr>
          <p:cNvPr id="11" name="Picture 10">
            <a:extLst>
              <a:ext uri="{FF2B5EF4-FFF2-40B4-BE49-F238E27FC236}">
                <a16:creationId xmlns:a16="http://schemas.microsoft.com/office/drawing/2014/main" id="{8C05DA04-621D-B4AF-6CFB-4ECA2D5F3090}"/>
              </a:ext>
            </a:extLst>
          </p:cNvPr>
          <p:cNvPicPr>
            <a:picLocks noChangeAspect="1"/>
          </p:cNvPicPr>
          <p:nvPr/>
        </p:nvPicPr>
        <p:blipFill>
          <a:blip r:embed="rId6"/>
          <a:stretch>
            <a:fillRect/>
          </a:stretch>
        </p:blipFill>
        <p:spPr>
          <a:xfrm>
            <a:off x="6528312" y="1793631"/>
            <a:ext cx="3893953" cy="281152"/>
          </a:xfrm>
          <a:prstGeom prst="rect">
            <a:avLst/>
          </a:prstGeom>
        </p:spPr>
      </p:pic>
      <p:pic>
        <p:nvPicPr>
          <p:cNvPr id="12" name="Picture 11" descr="A graph of a graph and a graph of a graph&#10;&#10;Description automatically generated">
            <a:extLst>
              <a:ext uri="{FF2B5EF4-FFF2-40B4-BE49-F238E27FC236}">
                <a16:creationId xmlns:a16="http://schemas.microsoft.com/office/drawing/2014/main" id="{FC2EE3E2-90D5-DCD6-A57F-E60BC47F03F1}"/>
              </a:ext>
            </a:extLst>
          </p:cNvPr>
          <p:cNvPicPr>
            <a:picLocks noChangeAspect="1"/>
          </p:cNvPicPr>
          <p:nvPr/>
        </p:nvPicPr>
        <p:blipFill rotWithShape="1">
          <a:blip r:embed="rId7"/>
          <a:srcRect r="50512"/>
          <a:stretch/>
        </p:blipFill>
        <p:spPr>
          <a:xfrm>
            <a:off x="190558" y="2636792"/>
            <a:ext cx="3846402" cy="3238500"/>
          </a:xfrm>
          <a:prstGeom prst="rect">
            <a:avLst/>
          </a:prstGeom>
        </p:spPr>
      </p:pic>
      <p:pic>
        <p:nvPicPr>
          <p:cNvPr id="14" name="Picture 13" descr="A graph and diagram with a blue line&#10;&#10;Description automatically generated">
            <a:extLst>
              <a:ext uri="{FF2B5EF4-FFF2-40B4-BE49-F238E27FC236}">
                <a16:creationId xmlns:a16="http://schemas.microsoft.com/office/drawing/2014/main" id="{F1CADEF8-85EB-55D4-128C-A725421BF3A1}"/>
              </a:ext>
            </a:extLst>
          </p:cNvPr>
          <p:cNvPicPr>
            <a:picLocks noChangeAspect="1"/>
          </p:cNvPicPr>
          <p:nvPr/>
        </p:nvPicPr>
        <p:blipFill rotWithShape="1">
          <a:blip r:embed="rId8"/>
          <a:srcRect l="49488"/>
          <a:stretch/>
        </p:blipFill>
        <p:spPr>
          <a:xfrm>
            <a:off x="4196999" y="2636792"/>
            <a:ext cx="3925998" cy="3238500"/>
          </a:xfrm>
          <a:prstGeom prst="rect">
            <a:avLst/>
          </a:prstGeom>
        </p:spPr>
      </p:pic>
      <p:sp>
        <p:nvSpPr>
          <p:cNvPr id="13" name="TextBox 12">
            <a:extLst>
              <a:ext uri="{FF2B5EF4-FFF2-40B4-BE49-F238E27FC236}">
                <a16:creationId xmlns:a16="http://schemas.microsoft.com/office/drawing/2014/main" id="{137B6574-F362-95A0-477B-E996653CF021}"/>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9"/>
              </a:rPr>
              <a:t>https://doi.org/10.1142/9656</a:t>
            </a:r>
            <a:endParaRPr lang="en-GB" sz="1000">
              <a:effectLst/>
            </a:endParaRP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981723"/>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9E78AB2F-0640-C92F-A582-CCC6758CDED9}"/>
              </a:ext>
            </a:extLst>
          </p:cNvPr>
          <p:cNvSpPr txBox="1"/>
          <p:nvPr/>
        </p:nvSpPr>
        <p:spPr>
          <a:xfrm>
            <a:off x="9970423" y="3298195"/>
            <a:ext cx="947695" cy="261610"/>
          </a:xfrm>
          <a:prstGeom prst="rect">
            <a:avLst/>
          </a:prstGeom>
          <a:noFill/>
        </p:spPr>
        <p:txBody>
          <a:bodyPr wrap="none" rtlCol="0">
            <a:spAutoFit/>
          </a:bodyPr>
          <a:lstStyle/>
          <a:p>
            <a:r>
              <a:rPr lang="en-DE" sz="1100">
                <a:solidFill>
                  <a:schemeClr val="bg1"/>
                </a:solidFill>
              </a:rPr>
              <a:t>Non-chaotic</a:t>
            </a:r>
          </a:p>
        </p:txBody>
      </p:sp>
      <p:sp>
        <p:nvSpPr>
          <p:cNvPr id="5" name="TextBox 4">
            <a:extLst>
              <a:ext uri="{FF2B5EF4-FFF2-40B4-BE49-F238E27FC236}">
                <a16:creationId xmlns:a16="http://schemas.microsoft.com/office/drawing/2014/main" id="{C5C92B55-2BC6-6E06-ECF7-23A2B058FEE8}"/>
              </a:ext>
            </a:extLst>
          </p:cNvPr>
          <p:cNvSpPr txBox="1"/>
          <p:nvPr/>
        </p:nvSpPr>
        <p:spPr>
          <a:xfrm>
            <a:off x="8623720" y="5078797"/>
            <a:ext cx="667170" cy="261610"/>
          </a:xfrm>
          <a:prstGeom prst="rect">
            <a:avLst/>
          </a:prstGeom>
          <a:noFill/>
        </p:spPr>
        <p:txBody>
          <a:bodyPr wrap="none" rtlCol="0">
            <a:spAutoFit/>
          </a:bodyPr>
          <a:lstStyle/>
          <a:p>
            <a:r>
              <a:rPr lang="en-DE" sz="1100">
                <a:solidFill>
                  <a:schemeClr val="bg1"/>
                </a:solidFill>
              </a:rPr>
              <a:t>Chaotic</a:t>
            </a:r>
          </a:p>
        </p:txBody>
      </p:sp>
    </p:spTree>
    <p:extLst>
      <p:ext uri="{BB962C8B-B14F-4D97-AF65-F5344CB8AC3E}">
        <p14:creationId xmlns:p14="http://schemas.microsoft.com/office/powerpoint/2010/main" val="1551704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5CAF-E2E6-ABD8-4004-41D36E19392F}"/>
              </a:ext>
            </a:extLst>
          </p:cNvPr>
          <p:cNvSpPr>
            <a:spLocks noGrp="1"/>
          </p:cNvSpPr>
          <p:nvPr>
            <p:ph type="title"/>
          </p:nvPr>
        </p:nvSpPr>
        <p:spPr>
          <a:xfrm>
            <a:off x="838200" y="-1603"/>
            <a:ext cx="10515600" cy="1325563"/>
          </a:xfrm>
        </p:spPr>
        <p:txBody>
          <a:bodyPr>
            <a:normAutofit/>
          </a:bodyPr>
          <a:lstStyle/>
          <a:p>
            <a:r>
              <a:rPr lang="en-DE" sz="3600"/>
              <a:t>External inspiration</a:t>
            </a:r>
          </a:p>
        </p:txBody>
      </p:sp>
      <p:pic>
        <p:nvPicPr>
          <p:cNvPr id="5" name="Picture 4">
            <a:extLst>
              <a:ext uri="{FF2B5EF4-FFF2-40B4-BE49-F238E27FC236}">
                <a16:creationId xmlns:a16="http://schemas.microsoft.com/office/drawing/2014/main" id="{4032F6E5-503A-CEB0-29C4-4ACA0D66B6A4}"/>
              </a:ext>
            </a:extLst>
          </p:cNvPr>
          <p:cNvPicPr>
            <a:picLocks noChangeAspect="1"/>
          </p:cNvPicPr>
          <p:nvPr/>
        </p:nvPicPr>
        <p:blipFill>
          <a:blip r:embed="rId3"/>
          <a:stretch>
            <a:fillRect/>
          </a:stretch>
        </p:blipFill>
        <p:spPr>
          <a:xfrm>
            <a:off x="609168" y="1033752"/>
            <a:ext cx="2708406" cy="1954478"/>
          </a:xfrm>
          <a:prstGeom prst="rect">
            <a:avLst/>
          </a:prstGeom>
        </p:spPr>
      </p:pic>
      <p:pic>
        <p:nvPicPr>
          <p:cNvPr id="6" name="Picture 5">
            <a:extLst>
              <a:ext uri="{FF2B5EF4-FFF2-40B4-BE49-F238E27FC236}">
                <a16:creationId xmlns:a16="http://schemas.microsoft.com/office/drawing/2014/main" id="{BBA4648D-BC87-4597-73D6-F54153E17059}"/>
              </a:ext>
            </a:extLst>
          </p:cNvPr>
          <p:cNvPicPr>
            <a:picLocks noChangeAspect="1"/>
          </p:cNvPicPr>
          <p:nvPr/>
        </p:nvPicPr>
        <p:blipFill>
          <a:blip r:embed="rId4"/>
          <a:stretch>
            <a:fillRect/>
          </a:stretch>
        </p:blipFill>
        <p:spPr>
          <a:xfrm>
            <a:off x="299403" y="3070728"/>
            <a:ext cx="5353050" cy="1790700"/>
          </a:xfrm>
          <a:prstGeom prst="rect">
            <a:avLst/>
          </a:prstGeom>
        </p:spPr>
      </p:pic>
      <p:pic>
        <p:nvPicPr>
          <p:cNvPr id="7" name="Picture 6">
            <a:extLst>
              <a:ext uri="{FF2B5EF4-FFF2-40B4-BE49-F238E27FC236}">
                <a16:creationId xmlns:a16="http://schemas.microsoft.com/office/drawing/2014/main" id="{CC65CBCC-32DD-94F8-38B4-7F92FA70EAAA}"/>
              </a:ext>
            </a:extLst>
          </p:cNvPr>
          <p:cNvPicPr>
            <a:picLocks noChangeAspect="1"/>
          </p:cNvPicPr>
          <p:nvPr/>
        </p:nvPicPr>
        <p:blipFill>
          <a:blip r:embed="rId5"/>
          <a:stretch>
            <a:fillRect/>
          </a:stretch>
        </p:blipFill>
        <p:spPr>
          <a:xfrm>
            <a:off x="299746" y="5611873"/>
            <a:ext cx="2400300" cy="590550"/>
          </a:xfrm>
          <a:prstGeom prst="rect">
            <a:avLst/>
          </a:prstGeom>
        </p:spPr>
      </p:pic>
      <p:pic>
        <p:nvPicPr>
          <p:cNvPr id="8" name="Picture 7">
            <a:extLst>
              <a:ext uri="{FF2B5EF4-FFF2-40B4-BE49-F238E27FC236}">
                <a16:creationId xmlns:a16="http://schemas.microsoft.com/office/drawing/2014/main" id="{22DADB3A-8F3C-6D27-D415-1718D253F0FF}"/>
              </a:ext>
            </a:extLst>
          </p:cNvPr>
          <p:cNvPicPr>
            <a:picLocks noChangeAspect="1"/>
          </p:cNvPicPr>
          <p:nvPr/>
        </p:nvPicPr>
        <p:blipFill>
          <a:blip r:embed="rId6"/>
          <a:stretch>
            <a:fillRect/>
          </a:stretch>
        </p:blipFill>
        <p:spPr>
          <a:xfrm>
            <a:off x="299403" y="4955539"/>
            <a:ext cx="4191000" cy="590550"/>
          </a:xfrm>
          <a:prstGeom prst="rect">
            <a:avLst/>
          </a:prstGeom>
        </p:spPr>
      </p:pic>
      <p:sp>
        <p:nvSpPr>
          <p:cNvPr id="3" name="TextBox 2">
            <a:extLst>
              <a:ext uri="{FF2B5EF4-FFF2-40B4-BE49-F238E27FC236}">
                <a16:creationId xmlns:a16="http://schemas.microsoft.com/office/drawing/2014/main" id="{22BAD04D-6587-0B53-1F9D-4E56DF39C073}"/>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7"/>
              </a:rPr>
              <a:t>https://doi.org/10.1142/9656</a:t>
            </a:r>
            <a:endParaRPr lang="en-GB" sz="1000">
              <a:effectLst/>
            </a:endParaRPr>
          </a:p>
        </p:txBody>
      </p:sp>
      <p:sp>
        <p:nvSpPr>
          <p:cNvPr id="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1042678"/>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descr="A graph of a ship and a ship&#10;&#10;Description automatically generated">
            <a:extLst>
              <a:ext uri="{FF2B5EF4-FFF2-40B4-BE49-F238E27FC236}">
                <a16:creationId xmlns:a16="http://schemas.microsoft.com/office/drawing/2014/main" id="{B7012050-9F99-1DC0-229C-7B1BD0E8C474}"/>
              </a:ext>
            </a:extLst>
          </p:cNvPr>
          <p:cNvPicPr>
            <a:picLocks noChangeAspect="1"/>
          </p:cNvPicPr>
          <p:nvPr/>
        </p:nvPicPr>
        <p:blipFill rotWithShape="1">
          <a:blip r:embed="rId8"/>
          <a:srcRect l="-27" r="48817" b="-276"/>
          <a:stretch/>
        </p:blipFill>
        <p:spPr>
          <a:xfrm>
            <a:off x="6531213" y="3604364"/>
            <a:ext cx="4192650" cy="2510212"/>
          </a:xfrm>
          <a:prstGeom prst="rect">
            <a:avLst/>
          </a:prstGeom>
        </p:spPr>
      </p:pic>
      <p:pic>
        <p:nvPicPr>
          <p:cNvPr id="9" name="Picture 8">
            <a:extLst>
              <a:ext uri="{FF2B5EF4-FFF2-40B4-BE49-F238E27FC236}">
                <a16:creationId xmlns:a16="http://schemas.microsoft.com/office/drawing/2014/main" id="{43307147-B0F6-9154-2C70-02DE6D77C9F6}"/>
              </a:ext>
            </a:extLst>
          </p:cNvPr>
          <p:cNvPicPr>
            <a:picLocks noChangeAspect="1"/>
          </p:cNvPicPr>
          <p:nvPr/>
        </p:nvPicPr>
        <p:blipFill>
          <a:blip r:embed="rId9"/>
          <a:stretch>
            <a:fillRect/>
          </a:stretch>
        </p:blipFill>
        <p:spPr>
          <a:xfrm>
            <a:off x="5257855" y="1436489"/>
            <a:ext cx="6368878" cy="1913965"/>
          </a:xfrm>
          <a:prstGeom prst="rect">
            <a:avLst/>
          </a:prstGeom>
        </p:spPr>
      </p:pic>
    </p:spTree>
    <p:extLst>
      <p:ext uri="{BB962C8B-B14F-4D97-AF65-F5344CB8AC3E}">
        <p14:creationId xmlns:p14="http://schemas.microsoft.com/office/powerpoint/2010/main" val="311403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D5CF4-1535-8E4B-FB47-AF9731ECF632}"/>
              </a:ext>
            </a:extLst>
          </p:cNvPr>
          <p:cNvSpPr>
            <a:spLocks noGrp="1"/>
          </p:cNvSpPr>
          <p:nvPr>
            <p:ph type="title"/>
          </p:nvPr>
        </p:nvSpPr>
        <p:spPr/>
        <p:txBody>
          <a:bodyPr/>
          <a:lstStyle/>
          <a:p>
            <a:r>
              <a:rPr lang="en-DE"/>
              <a:t>Love as a 4D Dynamical System</a:t>
            </a:r>
          </a:p>
        </p:txBody>
      </p:sp>
      <p:pic>
        <p:nvPicPr>
          <p:cNvPr id="9" name="Content Placeholder 8" descr="A screenshot of a graph&#10;&#10;Description automatically generated">
            <a:extLst>
              <a:ext uri="{FF2B5EF4-FFF2-40B4-BE49-F238E27FC236}">
                <a16:creationId xmlns:a16="http://schemas.microsoft.com/office/drawing/2014/main" id="{1F525E4A-CA1B-65F5-3368-75962E93E13A}"/>
              </a:ext>
            </a:extLst>
          </p:cNvPr>
          <p:cNvPicPr>
            <a:picLocks noGrp="1" noChangeAspect="1"/>
          </p:cNvPicPr>
          <p:nvPr>
            <p:ph idx="1"/>
          </p:nvPr>
        </p:nvPicPr>
        <p:blipFill>
          <a:blip r:embed="rId2"/>
          <a:stretch>
            <a:fillRect/>
          </a:stretch>
        </p:blipFill>
        <p:spPr>
          <a:xfrm>
            <a:off x="8965096" y="684145"/>
            <a:ext cx="3042750" cy="3126217"/>
          </a:xfrm>
        </p:spPr>
      </p:pic>
      <p:pic>
        <p:nvPicPr>
          <p:cNvPr id="11" name="Picture 10" descr="A graph of a line graph&#10;&#10;Description automatically generated with medium confidence">
            <a:extLst>
              <a:ext uri="{FF2B5EF4-FFF2-40B4-BE49-F238E27FC236}">
                <a16:creationId xmlns:a16="http://schemas.microsoft.com/office/drawing/2014/main" id="{46250C9B-4824-CDA3-4E17-DD5F7BD5AF93}"/>
              </a:ext>
            </a:extLst>
          </p:cNvPr>
          <p:cNvPicPr>
            <a:picLocks noChangeAspect="1"/>
          </p:cNvPicPr>
          <p:nvPr/>
        </p:nvPicPr>
        <p:blipFill>
          <a:blip r:embed="rId3"/>
          <a:stretch>
            <a:fillRect/>
          </a:stretch>
        </p:blipFill>
        <p:spPr>
          <a:xfrm>
            <a:off x="9208739" y="4136481"/>
            <a:ext cx="2665473" cy="2599021"/>
          </a:xfrm>
          <a:prstGeom prst="rect">
            <a:avLst/>
          </a:prstGeom>
        </p:spPr>
      </p:pic>
      <p:pic>
        <p:nvPicPr>
          <p:cNvPr id="13" name="Picture 12" descr="A screen shot of a graph&#10;&#10;Description automatically generated">
            <a:extLst>
              <a:ext uri="{FF2B5EF4-FFF2-40B4-BE49-F238E27FC236}">
                <a16:creationId xmlns:a16="http://schemas.microsoft.com/office/drawing/2014/main" id="{39E3B2D6-B00B-8651-E3C1-093F356166F1}"/>
              </a:ext>
            </a:extLst>
          </p:cNvPr>
          <p:cNvPicPr>
            <a:picLocks noChangeAspect="1"/>
          </p:cNvPicPr>
          <p:nvPr/>
        </p:nvPicPr>
        <p:blipFill>
          <a:blip r:embed="rId4"/>
          <a:stretch>
            <a:fillRect/>
          </a:stretch>
        </p:blipFill>
        <p:spPr>
          <a:xfrm>
            <a:off x="32563" y="2161358"/>
            <a:ext cx="4709909" cy="3950246"/>
          </a:xfrm>
          <a:prstGeom prst="rect">
            <a:avLst/>
          </a:prstGeom>
        </p:spPr>
      </p:pic>
      <p:pic>
        <p:nvPicPr>
          <p:cNvPr id="15" name="Picture 14" descr="A graph of a function&#10;&#10;Description automatically generated with medium confidence">
            <a:extLst>
              <a:ext uri="{FF2B5EF4-FFF2-40B4-BE49-F238E27FC236}">
                <a16:creationId xmlns:a16="http://schemas.microsoft.com/office/drawing/2014/main" id="{9276B156-C798-11E5-783C-28BAAE4D0AAE}"/>
              </a:ext>
            </a:extLst>
          </p:cNvPr>
          <p:cNvPicPr>
            <a:picLocks noChangeAspect="1"/>
          </p:cNvPicPr>
          <p:nvPr/>
        </p:nvPicPr>
        <p:blipFill>
          <a:blip r:embed="rId5"/>
          <a:stretch>
            <a:fillRect/>
          </a:stretch>
        </p:blipFill>
        <p:spPr>
          <a:xfrm>
            <a:off x="4909024" y="2296965"/>
            <a:ext cx="3889520" cy="3002177"/>
          </a:xfrm>
          <a:prstGeom prst="rect">
            <a:avLst/>
          </a:prstGeom>
        </p:spPr>
      </p:pic>
    </p:spTree>
    <p:extLst>
      <p:ext uri="{BB962C8B-B14F-4D97-AF65-F5344CB8AC3E}">
        <p14:creationId xmlns:p14="http://schemas.microsoft.com/office/powerpoint/2010/main" val="699412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3118-FB56-365D-7DD4-39AB279FCCB9}"/>
              </a:ext>
            </a:extLst>
          </p:cNvPr>
          <p:cNvSpPr>
            <a:spLocks noGrp="1"/>
          </p:cNvSpPr>
          <p:nvPr>
            <p:ph type="title"/>
          </p:nvPr>
        </p:nvSpPr>
        <p:spPr>
          <a:xfrm>
            <a:off x="838200" y="199518"/>
            <a:ext cx="10515600" cy="695579"/>
          </a:xfrm>
        </p:spPr>
        <p:txBody>
          <a:bodyPr>
            <a:normAutofit/>
          </a:bodyPr>
          <a:lstStyle/>
          <a:p>
            <a:r>
              <a:rPr lang="en-DE" sz="3600"/>
              <a:t>Triangular Relationships (1/3)</a:t>
            </a:r>
          </a:p>
        </p:txBody>
      </p:sp>
      <p:sp>
        <p:nvSpPr>
          <p:cNvPr id="3" name="TextBox 2">
            <a:extLst>
              <a:ext uri="{FF2B5EF4-FFF2-40B4-BE49-F238E27FC236}">
                <a16:creationId xmlns:a16="http://schemas.microsoft.com/office/drawing/2014/main" id="{19831753-9961-1945-9B2B-6679CD27224B}"/>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3"/>
              </a:rPr>
              <a:t>https://doi.org/10.1142/9656</a:t>
            </a:r>
            <a:endParaRPr lang="en-GB" sz="1000">
              <a:effectLst/>
            </a:endParaRPr>
          </a:p>
        </p:txBody>
      </p:sp>
      <p:pic>
        <p:nvPicPr>
          <p:cNvPr id="4" name="Picture 3" descr="A graph of a diagram&#10;&#10;Description automatically generated with medium confidence">
            <a:extLst>
              <a:ext uri="{FF2B5EF4-FFF2-40B4-BE49-F238E27FC236}">
                <a16:creationId xmlns:a16="http://schemas.microsoft.com/office/drawing/2014/main" id="{F959E3E1-A1C7-8027-5396-746E5E504D8E}"/>
              </a:ext>
            </a:extLst>
          </p:cNvPr>
          <p:cNvPicPr>
            <a:picLocks noChangeAspect="1"/>
          </p:cNvPicPr>
          <p:nvPr/>
        </p:nvPicPr>
        <p:blipFill rotWithShape="1">
          <a:blip r:embed="rId4"/>
          <a:srcRect t="66457" r="48193" b="1"/>
          <a:stretch/>
        </p:blipFill>
        <p:spPr>
          <a:xfrm>
            <a:off x="6299218" y="4489704"/>
            <a:ext cx="2790994" cy="1807078"/>
          </a:xfrm>
          <a:prstGeom prst="rect">
            <a:avLst/>
          </a:prstGeom>
        </p:spPr>
      </p:pic>
      <p:pic>
        <p:nvPicPr>
          <p:cNvPr id="5" name="Picture 4" descr="A graph of a diagram&#10;&#10;Description automatically generated with medium confidence">
            <a:extLst>
              <a:ext uri="{FF2B5EF4-FFF2-40B4-BE49-F238E27FC236}">
                <a16:creationId xmlns:a16="http://schemas.microsoft.com/office/drawing/2014/main" id="{DE5EADA5-1BAB-B444-F694-99588BFF15F3}"/>
              </a:ext>
            </a:extLst>
          </p:cNvPr>
          <p:cNvPicPr>
            <a:picLocks noChangeAspect="1"/>
          </p:cNvPicPr>
          <p:nvPr/>
        </p:nvPicPr>
        <p:blipFill rotWithShape="1">
          <a:blip r:embed="rId4"/>
          <a:srcRect b="33568"/>
          <a:stretch/>
        </p:blipFill>
        <p:spPr>
          <a:xfrm>
            <a:off x="609600" y="2773032"/>
            <a:ext cx="5276784" cy="3505462"/>
          </a:xfrm>
          <a:prstGeom prst="rect">
            <a:avLst/>
          </a:prstGeom>
        </p:spPr>
      </p:pic>
      <p:graphicFrame>
        <p:nvGraphicFramePr>
          <p:cNvPr id="9" name="Diagram 8">
            <a:extLst>
              <a:ext uri="{FF2B5EF4-FFF2-40B4-BE49-F238E27FC236}">
                <a16:creationId xmlns:a16="http://schemas.microsoft.com/office/drawing/2014/main" id="{8954B0BC-7FCE-0546-684C-628E138E482A}"/>
              </a:ext>
            </a:extLst>
          </p:cNvPr>
          <p:cNvGraphicFramePr/>
          <p:nvPr>
            <p:extLst>
              <p:ext uri="{D42A27DB-BD31-4B8C-83A1-F6EECF244321}">
                <p14:modId xmlns:p14="http://schemas.microsoft.com/office/powerpoint/2010/main" val="2767424210"/>
              </p:ext>
            </p:extLst>
          </p:nvPr>
        </p:nvGraphicFramePr>
        <p:xfrm>
          <a:off x="7861465" y="953968"/>
          <a:ext cx="3720935" cy="18190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9">
            <a:extLst>
              <a:ext uri="{FF2B5EF4-FFF2-40B4-BE49-F238E27FC236}">
                <a16:creationId xmlns:a16="http://schemas.microsoft.com/office/drawing/2014/main" id="{1EB12FA5-485E-5723-B466-2DDD6ED52E32}"/>
              </a:ext>
            </a:extLst>
          </p:cNvPr>
          <p:cNvPicPr>
            <a:picLocks noChangeAspect="1"/>
          </p:cNvPicPr>
          <p:nvPr/>
        </p:nvPicPr>
        <p:blipFill>
          <a:blip r:embed="rId10"/>
          <a:stretch>
            <a:fillRect/>
          </a:stretch>
        </p:blipFill>
        <p:spPr>
          <a:xfrm>
            <a:off x="609600" y="989841"/>
            <a:ext cx="6549847" cy="1635049"/>
          </a:xfrm>
          <a:prstGeom prst="rect">
            <a:avLst/>
          </a:prstGeom>
        </p:spPr>
      </p:pic>
      <p:sp>
        <p:nvSpPr>
          <p:cNvPr id="12" name="TextBox 11">
            <a:extLst>
              <a:ext uri="{FF2B5EF4-FFF2-40B4-BE49-F238E27FC236}">
                <a16:creationId xmlns:a16="http://schemas.microsoft.com/office/drawing/2014/main" id="{85F3CC09-9CA7-A14F-220C-63E374857E3E}"/>
              </a:ext>
            </a:extLst>
          </p:cNvPr>
          <p:cNvSpPr txBox="1"/>
          <p:nvPr/>
        </p:nvSpPr>
        <p:spPr>
          <a:xfrm>
            <a:off x="8825424" y="3366504"/>
            <a:ext cx="2273998" cy="368049"/>
          </a:xfrm>
          <a:prstGeom prst="rect">
            <a:avLst/>
          </a:prstGeom>
          <a:noFill/>
        </p:spPr>
        <p:txBody>
          <a:bodyPr wrap="square" rtlCol="0">
            <a:spAutoFit/>
          </a:bodyPr>
          <a:lstStyle/>
          <a:p>
            <a:pPr defTabSz="585216">
              <a:spcAft>
                <a:spcPts val="600"/>
              </a:spcAft>
            </a:pPr>
            <a:r>
              <a:rPr lang="en-DE" sz="896" i="1" kern="1200">
                <a:solidFill>
                  <a:schemeClr val="tx1"/>
                </a:solidFill>
                <a:latin typeface="+mn-lt"/>
                <a:ea typeface="+mn-ea"/>
                <a:cs typeface="+mn-cs"/>
              </a:rPr>
              <a:t>“Jules et Jim” </a:t>
            </a:r>
            <a:r>
              <a:rPr lang="en-DE" sz="896" kern="1200">
                <a:solidFill>
                  <a:schemeClr val="tx1"/>
                </a:solidFill>
                <a:latin typeface="+mn-lt"/>
                <a:ea typeface="+mn-ea"/>
                <a:cs typeface="+mn-cs"/>
              </a:rPr>
              <a:t>- </a:t>
            </a:r>
            <a:r>
              <a:rPr lang="en-GB" sz="896" kern="1200">
                <a:solidFill>
                  <a:schemeClr val="tx1"/>
                </a:solidFill>
                <a:latin typeface="+mn-lt"/>
                <a:ea typeface="+mn-ea"/>
                <a:cs typeface="+mn-cs"/>
              </a:rPr>
              <a:t>Henri-Pierre </a:t>
            </a:r>
            <a:r>
              <a:rPr lang="en-GB" sz="896" kern="1200" err="1">
                <a:solidFill>
                  <a:schemeClr val="tx1"/>
                </a:solidFill>
                <a:latin typeface="+mn-lt"/>
                <a:ea typeface="+mn-ea"/>
                <a:cs typeface="+mn-cs"/>
              </a:rPr>
              <a:t>Roché</a:t>
            </a:r>
            <a:r>
              <a:rPr lang="en-GB" sz="896" kern="1200">
                <a:solidFill>
                  <a:schemeClr val="tx1"/>
                </a:solidFill>
                <a:latin typeface="+mn-lt"/>
                <a:ea typeface="+mn-ea"/>
                <a:cs typeface="+mn-cs"/>
              </a:rPr>
              <a:t> (1953)</a:t>
            </a:r>
            <a:br>
              <a:rPr lang="en-GB" sz="896" kern="1200">
                <a:solidFill>
                  <a:schemeClr val="tx1"/>
                </a:solidFill>
                <a:latin typeface="+mn-lt"/>
                <a:ea typeface="+mn-ea"/>
                <a:cs typeface="+mn-cs"/>
              </a:rPr>
            </a:br>
            <a:r>
              <a:rPr lang="en-GB" sz="896" i="1" kern="1200">
                <a:solidFill>
                  <a:schemeClr val="tx1"/>
                </a:solidFill>
                <a:latin typeface="+mn-lt"/>
                <a:ea typeface="+mn-ea"/>
                <a:cs typeface="+mn-cs"/>
              </a:rPr>
              <a:t>“Jules &amp; Jim” </a:t>
            </a:r>
            <a:r>
              <a:rPr lang="en-GB" sz="896" kern="1200">
                <a:solidFill>
                  <a:schemeClr val="tx1"/>
                </a:solidFill>
                <a:latin typeface="+mn-lt"/>
                <a:ea typeface="+mn-ea"/>
                <a:cs typeface="+mn-cs"/>
              </a:rPr>
              <a:t>- François Truffaut (1962)</a:t>
            </a:r>
            <a:endParaRPr lang="en-GB" sz="1400"/>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844127"/>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TextBox 14">
            <a:extLst>
              <a:ext uri="{FF2B5EF4-FFF2-40B4-BE49-F238E27FC236}">
                <a16:creationId xmlns:a16="http://schemas.microsoft.com/office/drawing/2014/main" id="{5A568093-A7B9-CF3C-211D-C99CFE835D99}"/>
              </a:ext>
            </a:extLst>
          </p:cNvPr>
          <p:cNvSpPr txBox="1"/>
          <p:nvPr/>
        </p:nvSpPr>
        <p:spPr>
          <a:xfrm>
            <a:off x="9230889" y="5266285"/>
            <a:ext cx="2273998" cy="253916"/>
          </a:xfrm>
          <a:prstGeom prst="rect">
            <a:avLst/>
          </a:prstGeom>
          <a:noFill/>
        </p:spPr>
        <p:txBody>
          <a:bodyPr wrap="square" rtlCol="0">
            <a:spAutoFit/>
          </a:bodyPr>
          <a:lstStyle/>
          <a:p>
            <a:pPr defTabSz="585216">
              <a:spcAft>
                <a:spcPts val="600"/>
              </a:spcAft>
            </a:pPr>
            <a:r>
              <a:rPr lang="en-AU" sz="1050" kern="1200">
                <a:solidFill>
                  <a:schemeClr val="tx1"/>
                </a:solidFill>
                <a:latin typeface="+mn-lt"/>
                <a:ea typeface="+mn-ea"/>
                <a:cs typeface="+mn-cs"/>
              </a:rPr>
              <a:t>Partner changes: 7</a:t>
            </a:r>
            <a:endParaRPr lang="en-AU" sz="2000"/>
          </a:p>
        </p:txBody>
      </p:sp>
    </p:spTree>
    <p:extLst>
      <p:ext uri="{BB962C8B-B14F-4D97-AF65-F5344CB8AC3E}">
        <p14:creationId xmlns:p14="http://schemas.microsoft.com/office/powerpoint/2010/main" val="2598834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3118-FB56-365D-7DD4-39AB279FCCB9}"/>
              </a:ext>
            </a:extLst>
          </p:cNvPr>
          <p:cNvSpPr>
            <a:spLocks noGrp="1"/>
          </p:cNvSpPr>
          <p:nvPr>
            <p:ph type="title"/>
          </p:nvPr>
        </p:nvSpPr>
        <p:spPr>
          <a:xfrm>
            <a:off x="838200" y="0"/>
            <a:ext cx="10515600" cy="1325563"/>
          </a:xfrm>
        </p:spPr>
        <p:txBody>
          <a:bodyPr>
            <a:normAutofit/>
          </a:bodyPr>
          <a:lstStyle/>
          <a:p>
            <a:r>
              <a:rPr lang="en-DE" sz="3600"/>
              <a:t>Triangular Relationships (2/3)</a:t>
            </a:r>
          </a:p>
        </p:txBody>
      </p:sp>
      <p:pic>
        <p:nvPicPr>
          <p:cNvPr id="6" name="Picture 5" descr="A graph of a person&#10;&#10;Description automatically generated with medium confidence">
            <a:extLst>
              <a:ext uri="{FF2B5EF4-FFF2-40B4-BE49-F238E27FC236}">
                <a16:creationId xmlns:a16="http://schemas.microsoft.com/office/drawing/2014/main" id="{373DF720-74C9-1C5D-33C9-2F70AC1A4857}"/>
              </a:ext>
            </a:extLst>
          </p:cNvPr>
          <p:cNvPicPr>
            <a:picLocks noChangeAspect="1"/>
          </p:cNvPicPr>
          <p:nvPr/>
        </p:nvPicPr>
        <p:blipFill>
          <a:blip r:embed="rId3"/>
          <a:stretch>
            <a:fillRect/>
          </a:stretch>
        </p:blipFill>
        <p:spPr>
          <a:xfrm>
            <a:off x="5996467" y="1338367"/>
            <a:ext cx="5119589" cy="5119589"/>
          </a:xfrm>
          <a:prstGeom prst="rect">
            <a:avLst/>
          </a:prstGeom>
        </p:spPr>
      </p:pic>
      <p:sp>
        <p:nvSpPr>
          <p:cNvPr id="7" name="TextBox 6">
            <a:extLst>
              <a:ext uri="{FF2B5EF4-FFF2-40B4-BE49-F238E27FC236}">
                <a16:creationId xmlns:a16="http://schemas.microsoft.com/office/drawing/2014/main" id="{4FA18F32-B1E6-1D23-B676-70BADE1D77AF}"/>
              </a:ext>
            </a:extLst>
          </p:cNvPr>
          <p:cNvSpPr txBox="1"/>
          <p:nvPr/>
        </p:nvSpPr>
        <p:spPr>
          <a:xfrm>
            <a:off x="6792686" y="293449"/>
            <a:ext cx="5399314" cy="738664"/>
          </a:xfrm>
          <a:prstGeom prst="rect">
            <a:avLst/>
          </a:prstGeom>
          <a:noFill/>
        </p:spPr>
        <p:txBody>
          <a:bodyPr wrap="square" rtlCol="0">
            <a:spAutoFit/>
          </a:bodyPr>
          <a:lstStyle/>
          <a:p>
            <a:r>
              <a:rPr lang="en-DE" sz="1400" u="sng"/>
              <a:t>Result: </a:t>
            </a:r>
          </a:p>
          <a:p>
            <a:r>
              <a:rPr lang="en-DE" sz="1400"/>
              <a:t>The outcome </a:t>
            </a:r>
            <a:r>
              <a:rPr lang="en-DE" sz="1400" b="1"/>
              <a:t>doesn’t depend on the initial conditions (feelings)</a:t>
            </a:r>
            <a:r>
              <a:rPr lang="en-DE" sz="1400"/>
              <a:t>, </a:t>
            </a:r>
          </a:p>
          <a:p>
            <a:r>
              <a:rPr lang="en-DE" sz="1400"/>
              <a:t>but much more on the </a:t>
            </a:r>
            <a:r>
              <a:rPr lang="en-DE" sz="1400" b="1"/>
              <a:t>intrinsic characteristics of the partners</a:t>
            </a:r>
            <a:r>
              <a:rPr lang="en-DE" sz="1400"/>
              <a:t>! </a:t>
            </a:r>
          </a:p>
        </p:txBody>
      </p:sp>
      <p:pic>
        <p:nvPicPr>
          <p:cNvPr id="8" name="Picture 7">
            <a:extLst>
              <a:ext uri="{FF2B5EF4-FFF2-40B4-BE49-F238E27FC236}">
                <a16:creationId xmlns:a16="http://schemas.microsoft.com/office/drawing/2014/main" id="{22D2E428-A99F-A223-4F6A-AD207F89F41C}"/>
              </a:ext>
            </a:extLst>
          </p:cNvPr>
          <p:cNvPicPr>
            <a:picLocks noChangeAspect="1"/>
          </p:cNvPicPr>
          <p:nvPr/>
        </p:nvPicPr>
        <p:blipFill>
          <a:blip r:embed="rId4"/>
          <a:srcRect/>
          <a:stretch/>
        </p:blipFill>
        <p:spPr>
          <a:xfrm>
            <a:off x="136773" y="1338367"/>
            <a:ext cx="5006704" cy="5006704"/>
          </a:xfrm>
          <a:prstGeom prst="rect">
            <a:avLst/>
          </a:prstGeom>
        </p:spPr>
      </p:pic>
      <p:sp>
        <p:nvSpPr>
          <p:cNvPr id="3" name="TextBox 2">
            <a:extLst>
              <a:ext uri="{FF2B5EF4-FFF2-40B4-BE49-F238E27FC236}">
                <a16:creationId xmlns:a16="http://schemas.microsoft.com/office/drawing/2014/main" id="{19831753-9961-1945-9B2B-6679CD27224B}"/>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5"/>
              </a:rPr>
              <a:t>https://doi.org/10.1142/9656</a:t>
            </a:r>
            <a:endParaRPr lang="en-GB" sz="1000">
              <a:effectLst/>
            </a:endParaRPr>
          </a:p>
        </p:txBody>
      </p:sp>
      <p:sp>
        <p:nvSpPr>
          <p:cNvPr id="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1090583"/>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62E4305E-1EB6-C1F1-6CA7-21F8EC1A8D44}"/>
              </a:ext>
            </a:extLst>
          </p:cNvPr>
          <p:cNvSpPr txBox="1"/>
          <p:nvPr/>
        </p:nvSpPr>
        <p:spPr>
          <a:xfrm>
            <a:off x="2930725" y="5642321"/>
            <a:ext cx="2568524" cy="738664"/>
          </a:xfrm>
          <a:prstGeom prst="rect">
            <a:avLst/>
          </a:prstGeom>
          <a:noFill/>
        </p:spPr>
        <p:txBody>
          <a:bodyPr wrap="none" rtlCol="0">
            <a:spAutoFit/>
          </a:bodyPr>
          <a:lstStyle/>
          <a:p>
            <a:r>
              <a:rPr lang="en-GB" sz="1400" u="sng">
                <a:effectLst/>
              </a:rPr>
              <a:t>Perturbed initial conditions: </a:t>
            </a:r>
          </a:p>
          <a:p>
            <a:r>
              <a:rPr lang="en-GB" sz="1400">
                <a:effectLst/>
              </a:rPr>
              <a:t>+5 initial feelings for Husband, </a:t>
            </a:r>
          </a:p>
          <a:p>
            <a:r>
              <a:rPr lang="en-GB" sz="1400">
                <a:effectLst/>
              </a:rPr>
              <a:t>-5 initial feelings for Lover</a:t>
            </a:r>
          </a:p>
        </p:txBody>
      </p:sp>
      <p:pic>
        <p:nvPicPr>
          <p:cNvPr id="9" name="Picture 8">
            <a:extLst>
              <a:ext uri="{FF2B5EF4-FFF2-40B4-BE49-F238E27FC236}">
                <a16:creationId xmlns:a16="http://schemas.microsoft.com/office/drawing/2014/main" id="{51316C12-F93F-BDE4-6180-F7D520D64F5C}"/>
              </a:ext>
            </a:extLst>
          </p:cNvPr>
          <p:cNvPicPr>
            <a:picLocks noChangeAspect="1"/>
          </p:cNvPicPr>
          <p:nvPr/>
        </p:nvPicPr>
        <p:blipFill rotWithShape="1">
          <a:blip r:embed="rId4"/>
          <a:srcRect l="66700" t="79892" r="13035" b="15999"/>
          <a:stretch/>
        </p:blipFill>
        <p:spPr>
          <a:xfrm>
            <a:off x="2930725" y="5107257"/>
            <a:ext cx="2107338" cy="427321"/>
          </a:xfrm>
          <a:prstGeom prst="rect">
            <a:avLst/>
          </a:prstGeom>
        </p:spPr>
      </p:pic>
      <p:pic>
        <p:nvPicPr>
          <p:cNvPr id="10" name="Picture 9" descr="A graph of a person&#10;&#10;Description automatically generated with medium confidence">
            <a:extLst>
              <a:ext uri="{FF2B5EF4-FFF2-40B4-BE49-F238E27FC236}">
                <a16:creationId xmlns:a16="http://schemas.microsoft.com/office/drawing/2014/main" id="{63A8C1E2-6253-540B-C3B3-C98653D57D83}"/>
              </a:ext>
            </a:extLst>
          </p:cNvPr>
          <p:cNvPicPr>
            <a:picLocks noChangeAspect="1"/>
          </p:cNvPicPr>
          <p:nvPr/>
        </p:nvPicPr>
        <p:blipFill rotWithShape="1">
          <a:blip r:embed="rId3"/>
          <a:srcRect l="67781" t="78695" r="12502" b="14532"/>
          <a:stretch/>
        </p:blipFill>
        <p:spPr>
          <a:xfrm>
            <a:off x="8894618" y="4912052"/>
            <a:ext cx="2125683" cy="730269"/>
          </a:xfrm>
          <a:prstGeom prst="rect">
            <a:avLst/>
          </a:prstGeom>
        </p:spPr>
      </p:pic>
      <p:sp>
        <p:nvSpPr>
          <p:cNvPr id="12" name="TextBox 11">
            <a:extLst>
              <a:ext uri="{FF2B5EF4-FFF2-40B4-BE49-F238E27FC236}">
                <a16:creationId xmlns:a16="http://schemas.microsoft.com/office/drawing/2014/main" id="{69A8D757-7705-9630-4F99-DDC114305532}"/>
              </a:ext>
            </a:extLst>
          </p:cNvPr>
          <p:cNvSpPr txBox="1"/>
          <p:nvPr/>
        </p:nvSpPr>
        <p:spPr>
          <a:xfrm>
            <a:off x="8894618" y="5639928"/>
            <a:ext cx="2517484" cy="523220"/>
          </a:xfrm>
          <a:prstGeom prst="rect">
            <a:avLst/>
          </a:prstGeom>
          <a:noFill/>
        </p:spPr>
        <p:txBody>
          <a:bodyPr wrap="none" rtlCol="0">
            <a:spAutoFit/>
          </a:bodyPr>
          <a:lstStyle/>
          <a:p>
            <a:r>
              <a:rPr lang="en-GB" sz="1400" u="sng">
                <a:effectLst/>
              </a:rPr>
              <a:t>Perturbed parameter: </a:t>
            </a:r>
          </a:p>
          <a:p>
            <a:r>
              <a:rPr lang="en-GB" sz="1400">
                <a:effectLst/>
              </a:rPr>
              <a:t>Jim’s appeal increases by 10%</a:t>
            </a:r>
          </a:p>
        </p:txBody>
      </p:sp>
    </p:spTree>
    <p:extLst>
      <p:ext uri="{BB962C8B-B14F-4D97-AF65-F5344CB8AC3E}">
        <p14:creationId xmlns:p14="http://schemas.microsoft.com/office/powerpoint/2010/main" val="157774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11538F-6AB3-A44E-FD4E-35710B4520C6}"/>
            </a:ext>
          </a:extLst>
        </p:cNvPr>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diagram of a heat map&#10;&#10;Description automatically generated">
            <a:extLst>
              <a:ext uri="{FF2B5EF4-FFF2-40B4-BE49-F238E27FC236}">
                <a16:creationId xmlns:a16="http://schemas.microsoft.com/office/drawing/2014/main" id="{07259F57-45AE-4196-0BD7-5306240924D7}"/>
              </a:ext>
            </a:extLst>
          </p:cNvPr>
          <p:cNvPicPr>
            <a:picLocks noChangeAspect="1"/>
          </p:cNvPicPr>
          <p:nvPr/>
        </p:nvPicPr>
        <p:blipFill>
          <a:blip r:embed="rId3"/>
          <a:stretch>
            <a:fillRect/>
          </a:stretch>
        </p:blipFill>
        <p:spPr>
          <a:xfrm>
            <a:off x="4150949" y="1025546"/>
            <a:ext cx="4594927" cy="3675941"/>
          </a:xfrm>
          <a:prstGeom prst="rect">
            <a:avLst/>
          </a:prstGeom>
        </p:spPr>
      </p:pic>
      <p:sp>
        <p:nvSpPr>
          <p:cNvPr id="2" name="Title 1">
            <a:extLst>
              <a:ext uri="{FF2B5EF4-FFF2-40B4-BE49-F238E27FC236}">
                <a16:creationId xmlns:a16="http://schemas.microsoft.com/office/drawing/2014/main" id="{B426B843-3EA2-B1C6-948E-CB2C0FB3C1A4}"/>
              </a:ext>
            </a:extLst>
          </p:cNvPr>
          <p:cNvSpPr>
            <a:spLocks noGrp="1"/>
          </p:cNvSpPr>
          <p:nvPr>
            <p:ph type="title"/>
          </p:nvPr>
        </p:nvSpPr>
        <p:spPr>
          <a:xfrm>
            <a:off x="844164" y="-1021"/>
            <a:ext cx="10515600" cy="1325563"/>
          </a:xfrm>
        </p:spPr>
        <p:txBody>
          <a:bodyPr>
            <a:normAutofit/>
          </a:bodyPr>
          <a:lstStyle/>
          <a:p>
            <a:r>
              <a:rPr lang="en-DE" sz="3600"/>
              <a:t>Triangular Relationships (3/3)</a:t>
            </a:r>
          </a:p>
        </p:txBody>
      </p:sp>
      <p:pic>
        <p:nvPicPr>
          <p:cNvPr id="26" name="Picture 25" descr="A graph of a heat map&#10;&#10;Description automatically generated">
            <a:extLst>
              <a:ext uri="{FF2B5EF4-FFF2-40B4-BE49-F238E27FC236}">
                <a16:creationId xmlns:a16="http://schemas.microsoft.com/office/drawing/2014/main" id="{BAC96E2F-324B-2F31-78D7-F58F2D516737}"/>
              </a:ext>
            </a:extLst>
          </p:cNvPr>
          <p:cNvPicPr>
            <a:picLocks noChangeAspect="1"/>
          </p:cNvPicPr>
          <p:nvPr/>
        </p:nvPicPr>
        <p:blipFill>
          <a:blip r:embed="rId4"/>
          <a:stretch>
            <a:fillRect/>
          </a:stretch>
        </p:blipFill>
        <p:spPr>
          <a:xfrm>
            <a:off x="7594025" y="1012384"/>
            <a:ext cx="4594927" cy="3675943"/>
          </a:xfrm>
          <a:prstGeom prst="rect">
            <a:avLst/>
          </a:prstGeom>
        </p:spPr>
      </p:pic>
      <p:pic>
        <p:nvPicPr>
          <p:cNvPr id="6" name="Picture 5" descr="A graph with a red line&#10;&#10;Description automatically generated">
            <a:extLst>
              <a:ext uri="{FF2B5EF4-FFF2-40B4-BE49-F238E27FC236}">
                <a16:creationId xmlns:a16="http://schemas.microsoft.com/office/drawing/2014/main" id="{FD1739F8-B612-3C97-594D-A3531252C033}"/>
              </a:ext>
            </a:extLst>
          </p:cNvPr>
          <p:cNvPicPr>
            <a:picLocks noChangeAspect="1"/>
          </p:cNvPicPr>
          <p:nvPr/>
        </p:nvPicPr>
        <p:blipFill>
          <a:blip r:embed="rId5"/>
          <a:stretch>
            <a:fillRect/>
          </a:stretch>
        </p:blipFill>
        <p:spPr>
          <a:xfrm>
            <a:off x="4914255" y="4917774"/>
            <a:ext cx="2277735" cy="1501066"/>
          </a:xfrm>
          <a:prstGeom prst="rect">
            <a:avLst/>
          </a:prstGeom>
        </p:spPr>
      </p:pic>
      <p:cxnSp>
        <p:nvCxnSpPr>
          <p:cNvPr id="8" name="Straight Arrow Connector 7">
            <a:extLst>
              <a:ext uri="{FF2B5EF4-FFF2-40B4-BE49-F238E27FC236}">
                <a16:creationId xmlns:a16="http://schemas.microsoft.com/office/drawing/2014/main" id="{D387B43D-A515-7F34-08DB-52FF8FC4CFA4}"/>
              </a:ext>
            </a:extLst>
          </p:cNvPr>
          <p:cNvCxnSpPr>
            <a:cxnSpLocks/>
            <a:stCxn id="6" idx="0"/>
          </p:cNvCxnSpPr>
          <p:nvPr/>
        </p:nvCxnSpPr>
        <p:spPr>
          <a:xfrm flipV="1">
            <a:off x="6053123" y="4168532"/>
            <a:ext cx="1078952" cy="74924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1" name="Picture 10" descr="A graph with a line and a line&#10;&#10;Description automatically generated">
            <a:extLst>
              <a:ext uri="{FF2B5EF4-FFF2-40B4-BE49-F238E27FC236}">
                <a16:creationId xmlns:a16="http://schemas.microsoft.com/office/drawing/2014/main" id="{1B44DF2D-4F85-8D8C-A4C0-40B7CCBEACF1}"/>
              </a:ext>
            </a:extLst>
          </p:cNvPr>
          <p:cNvPicPr>
            <a:picLocks noChangeAspect="1"/>
          </p:cNvPicPr>
          <p:nvPr/>
        </p:nvPicPr>
        <p:blipFill>
          <a:blip r:embed="rId6"/>
          <a:stretch>
            <a:fillRect/>
          </a:stretch>
        </p:blipFill>
        <p:spPr>
          <a:xfrm>
            <a:off x="2595759" y="4873263"/>
            <a:ext cx="2359241" cy="1501675"/>
          </a:xfrm>
          <a:prstGeom prst="rect">
            <a:avLst/>
          </a:prstGeom>
        </p:spPr>
      </p:pic>
      <p:pic>
        <p:nvPicPr>
          <p:cNvPr id="16" name="Picture 15" descr="A graph of a graph showing the amount of time&#10;&#10;Description automatically generated with medium confidence">
            <a:extLst>
              <a:ext uri="{FF2B5EF4-FFF2-40B4-BE49-F238E27FC236}">
                <a16:creationId xmlns:a16="http://schemas.microsoft.com/office/drawing/2014/main" id="{C867D26B-BEFA-6D8E-D504-8C8921B13D91}"/>
              </a:ext>
            </a:extLst>
          </p:cNvPr>
          <p:cNvPicPr>
            <a:picLocks noChangeAspect="1"/>
          </p:cNvPicPr>
          <p:nvPr/>
        </p:nvPicPr>
        <p:blipFill>
          <a:blip r:embed="rId7"/>
          <a:stretch>
            <a:fillRect/>
          </a:stretch>
        </p:blipFill>
        <p:spPr>
          <a:xfrm>
            <a:off x="257243" y="4909762"/>
            <a:ext cx="2236650" cy="1464121"/>
          </a:xfrm>
          <a:prstGeom prst="rect">
            <a:avLst/>
          </a:prstGeom>
        </p:spPr>
      </p:pic>
      <p:cxnSp>
        <p:nvCxnSpPr>
          <p:cNvPr id="18" name="Straight Arrow Connector 17">
            <a:extLst>
              <a:ext uri="{FF2B5EF4-FFF2-40B4-BE49-F238E27FC236}">
                <a16:creationId xmlns:a16="http://schemas.microsoft.com/office/drawing/2014/main" id="{C0960CFA-9892-FBBC-33D2-7E661F17484F}"/>
              </a:ext>
            </a:extLst>
          </p:cNvPr>
          <p:cNvCxnSpPr>
            <a:cxnSpLocks/>
            <a:stCxn id="11" idx="0"/>
          </p:cNvCxnSpPr>
          <p:nvPr/>
        </p:nvCxnSpPr>
        <p:spPr>
          <a:xfrm flipV="1">
            <a:off x="3775380" y="2633472"/>
            <a:ext cx="1392418" cy="223979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33677DF6-74BB-02F3-FB3D-5CA58DD0A350}"/>
              </a:ext>
            </a:extLst>
          </p:cNvPr>
          <p:cNvCxnSpPr>
            <a:cxnSpLocks/>
            <a:stCxn id="16" idx="0"/>
          </p:cNvCxnSpPr>
          <p:nvPr/>
        </p:nvCxnSpPr>
        <p:spPr>
          <a:xfrm flipV="1">
            <a:off x="1375568" y="1548846"/>
            <a:ext cx="3834192" cy="3360916"/>
          </a:xfrm>
          <a:prstGeom prst="straightConnector1">
            <a:avLst/>
          </a:prstGeom>
          <a:ln>
            <a:gradFill flip="none" rotWithShape="1">
              <a:gsLst>
                <a:gs pos="81000">
                  <a:srgbClr val="EA7131">
                    <a:alpha val="0"/>
                  </a:srgbClr>
                </a:gs>
                <a:gs pos="38000">
                  <a:srgbClr val="EA7131">
                    <a:alpha val="0"/>
                  </a:srgbClr>
                </a:gs>
                <a:gs pos="0">
                  <a:srgbClr val="EA7131"/>
                </a:gs>
                <a:gs pos="91000">
                  <a:srgbClr val="EA7131">
                    <a:alpha val="25000"/>
                  </a:srgbClr>
                </a:gs>
                <a:gs pos="22000">
                  <a:srgbClr val="EA7131">
                    <a:alpha val="20000"/>
                  </a:srgbClr>
                </a:gs>
                <a:gs pos="100000">
                  <a:srgbClr val="EA7131"/>
                </a:gs>
              </a:gsLst>
              <a:lin ang="16200000" scaled="1"/>
              <a:tileRect/>
            </a:gradFill>
            <a:tailEnd type="triangle"/>
          </a:ln>
        </p:spPr>
        <p:style>
          <a:lnRef idx="2">
            <a:schemeClr val="accent2"/>
          </a:lnRef>
          <a:fillRef idx="0">
            <a:schemeClr val="accent2"/>
          </a:fillRef>
          <a:effectRef idx="1">
            <a:schemeClr val="accent2"/>
          </a:effectRef>
          <a:fontRef idx="minor">
            <a:schemeClr val="tx1"/>
          </a:fontRef>
        </p:style>
      </p:cxnSp>
      <p:pic>
        <p:nvPicPr>
          <p:cNvPr id="28" name="Picture 27" descr="A graph of a normal life&#10;&#10;Description automatically generated with medium confidence">
            <a:extLst>
              <a:ext uri="{FF2B5EF4-FFF2-40B4-BE49-F238E27FC236}">
                <a16:creationId xmlns:a16="http://schemas.microsoft.com/office/drawing/2014/main" id="{75682816-988B-33B7-5635-E413401F465F}"/>
              </a:ext>
            </a:extLst>
          </p:cNvPr>
          <p:cNvPicPr>
            <a:picLocks noChangeAspect="1"/>
          </p:cNvPicPr>
          <p:nvPr/>
        </p:nvPicPr>
        <p:blipFill>
          <a:blip r:embed="rId8"/>
          <a:stretch>
            <a:fillRect/>
          </a:stretch>
        </p:blipFill>
        <p:spPr>
          <a:xfrm>
            <a:off x="7237890" y="4909762"/>
            <a:ext cx="2259030" cy="1501066"/>
          </a:xfrm>
          <a:prstGeom prst="rect">
            <a:avLst/>
          </a:prstGeom>
        </p:spPr>
      </p:pic>
      <p:cxnSp>
        <p:nvCxnSpPr>
          <p:cNvPr id="30" name="Straight Arrow Connector 29">
            <a:extLst>
              <a:ext uri="{FF2B5EF4-FFF2-40B4-BE49-F238E27FC236}">
                <a16:creationId xmlns:a16="http://schemas.microsoft.com/office/drawing/2014/main" id="{EBC1B1DC-72A6-55AB-9F47-5E467CEE8881}"/>
              </a:ext>
            </a:extLst>
          </p:cNvPr>
          <p:cNvCxnSpPr>
            <a:cxnSpLocks/>
            <a:stCxn id="28" idx="0"/>
          </p:cNvCxnSpPr>
          <p:nvPr/>
        </p:nvCxnSpPr>
        <p:spPr>
          <a:xfrm flipV="1">
            <a:off x="8367405" y="2734056"/>
            <a:ext cx="1447838" cy="217570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2" name="Picture 31" descr="A graph with a line graph&#10;&#10;Description automatically generated">
            <a:extLst>
              <a:ext uri="{FF2B5EF4-FFF2-40B4-BE49-F238E27FC236}">
                <a16:creationId xmlns:a16="http://schemas.microsoft.com/office/drawing/2014/main" id="{545F5105-C2F6-CD74-90B7-B1457768C493}"/>
              </a:ext>
            </a:extLst>
          </p:cNvPr>
          <p:cNvPicPr>
            <a:picLocks noChangeAspect="1"/>
          </p:cNvPicPr>
          <p:nvPr/>
        </p:nvPicPr>
        <p:blipFill>
          <a:blip r:embed="rId9"/>
          <a:stretch>
            <a:fillRect/>
          </a:stretch>
        </p:blipFill>
        <p:spPr>
          <a:xfrm>
            <a:off x="9530506" y="4917774"/>
            <a:ext cx="2340123" cy="1501066"/>
          </a:xfrm>
          <a:prstGeom prst="rect">
            <a:avLst/>
          </a:prstGeom>
        </p:spPr>
      </p:pic>
      <p:cxnSp>
        <p:nvCxnSpPr>
          <p:cNvPr id="34" name="Straight Arrow Connector 33">
            <a:extLst>
              <a:ext uri="{FF2B5EF4-FFF2-40B4-BE49-F238E27FC236}">
                <a16:creationId xmlns:a16="http://schemas.microsoft.com/office/drawing/2014/main" id="{2D202AB7-4234-79D3-70E0-C20BB5CD6E08}"/>
              </a:ext>
            </a:extLst>
          </p:cNvPr>
          <p:cNvCxnSpPr>
            <a:cxnSpLocks/>
            <a:stCxn id="32" idx="0"/>
          </p:cNvCxnSpPr>
          <p:nvPr/>
        </p:nvCxnSpPr>
        <p:spPr>
          <a:xfrm flipH="1" flipV="1">
            <a:off x="9815243" y="2449895"/>
            <a:ext cx="885325" cy="24678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8076" y="1127240"/>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TextBox 2">
            <a:extLst>
              <a:ext uri="{FF2B5EF4-FFF2-40B4-BE49-F238E27FC236}">
                <a16:creationId xmlns:a16="http://schemas.microsoft.com/office/drawing/2014/main" id="{AC45AB92-64F2-B461-DA42-2FAB9FB74632}"/>
              </a:ext>
            </a:extLst>
          </p:cNvPr>
          <p:cNvSpPr txBox="1"/>
          <p:nvPr/>
        </p:nvSpPr>
        <p:spPr>
          <a:xfrm>
            <a:off x="3174358" y="6463351"/>
            <a:ext cx="9060494" cy="246221"/>
          </a:xfrm>
          <a:prstGeom prst="rect">
            <a:avLst/>
          </a:prstGeom>
          <a:noFill/>
        </p:spPr>
        <p:txBody>
          <a:bodyPr wrap="none" rtlCol="0">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10"/>
              </a:rPr>
              <a:t>https://doi.org/10.1142/9656</a:t>
            </a:r>
            <a:endParaRPr lang="en-GB" sz="1000">
              <a:effectLst/>
            </a:endParaRPr>
          </a:p>
        </p:txBody>
      </p:sp>
      <p:pic>
        <p:nvPicPr>
          <p:cNvPr id="77" name="Picture 76">
            <a:extLst>
              <a:ext uri="{FF2B5EF4-FFF2-40B4-BE49-F238E27FC236}">
                <a16:creationId xmlns:a16="http://schemas.microsoft.com/office/drawing/2014/main" id="{DC400A10-9B3E-809E-2748-FA805C2734F4}"/>
              </a:ext>
            </a:extLst>
          </p:cNvPr>
          <p:cNvPicPr>
            <a:picLocks noChangeAspect="1"/>
          </p:cNvPicPr>
          <p:nvPr/>
        </p:nvPicPr>
        <p:blipFill>
          <a:blip r:embed="rId11"/>
          <a:stretch>
            <a:fillRect/>
          </a:stretch>
        </p:blipFill>
        <p:spPr>
          <a:xfrm>
            <a:off x="593748" y="1345945"/>
            <a:ext cx="3680460" cy="3247175"/>
          </a:xfrm>
          <a:prstGeom prst="rect">
            <a:avLst/>
          </a:prstGeom>
        </p:spPr>
      </p:pic>
    </p:spTree>
    <p:extLst>
      <p:ext uri="{BB962C8B-B14F-4D97-AF65-F5344CB8AC3E}">
        <p14:creationId xmlns:p14="http://schemas.microsoft.com/office/powerpoint/2010/main" val="2527867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CB2B-3D77-AABD-7053-C55BDCE2FFCF}"/>
              </a:ext>
            </a:extLst>
          </p:cNvPr>
          <p:cNvSpPr>
            <a:spLocks noGrp="1"/>
          </p:cNvSpPr>
          <p:nvPr>
            <p:ph type="title"/>
          </p:nvPr>
        </p:nvSpPr>
        <p:spPr>
          <a:xfrm>
            <a:off x="838200" y="36268"/>
            <a:ext cx="10515600" cy="1325563"/>
          </a:xfrm>
        </p:spPr>
        <p:txBody>
          <a:bodyPr>
            <a:normAutofit/>
          </a:bodyPr>
          <a:lstStyle/>
          <a:p>
            <a:r>
              <a:rPr lang="en-DE" sz="3600"/>
              <a:t>Love as a 6D dynamical system -</a:t>
            </a:r>
            <a:br>
              <a:rPr lang="en-DE" sz="3600"/>
            </a:br>
            <a:r>
              <a:rPr lang="en-DE" sz="3600"/>
              <a:t>Sternberg’s “Triangular Theory of Love”</a:t>
            </a:r>
          </a:p>
        </p:txBody>
      </p:sp>
      <p:pic>
        <p:nvPicPr>
          <p:cNvPr id="4" name="Picture 3">
            <a:extLst>
              <a:ext uri="{FF2B5EF4-FFF2-40B4-BE49-F238E27FC236}">
                <a16:creationId xmlns:a16="http://schemas.microsoft.com/office/drawing/2014/main" id="{CE71CFDA-7C7B-20E4-F9E8-5B8A8D5B4F4E}"/>
              </a:ext>
            </a:extLst>
          </p:cNvPr>
          <p:cNvPicPr>
            <a:picLocks noChangeAspect="1"/>
          </p:cNvPicPr>
          <p:nvPr/>
        </p:nvPicPr>
        <p:blipFill>
          <a:blip r:embed="rId3"/>
          <a:stretch>
            <a:fillRect/>
          </a:stretch>
        </p:blipFill>
        <p:spPr>
          <a:xfrm>
            <a:off x="838200" y="1549990"/>
            <a:ext cx="2985655" cy="2164600"/>
          </a:xfrm>
          <a:prstGeom prst="rect">
            <a:avLst/>
          </a:prstGeom>
        </p:spPr>
      </p:pic>
      <p:pic>
        <p:nvPicPr>
          <p:cNvPr id="6" name="Picture 5" descr="A graph with a curved line&#10;&#10;Description automatically generated">
            <a:extLst>
              <a:ext uri="{FF2B5EF4-FFF2-40B4-BE49-F238E27FC236}">
                <a16:creationId xmlns:a16="http://schemas.microsoft.com/office/drawing/2014/main" id="{3AD107BF-6C43-11A3-246F-F9DE6694CBC0}"/>
              </a:ext>
            </a:extLst>
          </p:cNvPr>
          <p:cNvPicPr>
            <a:picLocks noChangeAspect="1"/>
          </p:cNvPicPr>
          <p:nvPr/>
        </p:nvPicPr>
        <p:blipFill>
          <a:blip r:embed="rId4"/>
          <a:stretch>
            <a:fillRect/>
          </a:stretch>
        </p:blipFill>
        <p:spPr>
          <a:xfrm>
            <a:off x="8368147" y="1315033"/>
            <a:ext cx="3214253" cy="3214253"/>
          </a:xfrm>
          <a:prstGeom prst="rect">
            <a:avLst/>
          </a:prstGeom>
        </p:spPr>
      </p:pic>
      <p:pic>
        <p:nvPicPr>
          <p:cNvPr id="14" name="Picture 13">
            <a:extLst>
              <a:ext uri="{FF2B5EF4-FFF2-40B4-BE49-F238E27FC236}">
                <a16:creationId xmlns:a16="http://schemas.microsoft.com/office/drawing/2014/main" id="{286F1B60-FE79-7D2E-2C3C-4B7E29E9CCB6}"/>
              </a:ext>
            </a:extLst>
          </p:cNvPr>
          <p:cNvPicPr>
            <a:picLocks noChangeAspect="1"/>
          </p:cNvPicPr>
          <p:nvPr/>
        </p:nvPicPr>
        <p:blipFill>
          <a:blip r:embed="rId5"/>
          <a:stretch>
            <a:fillRect/>
          </a:stretch>
        </p:blipFill>
        <p:spPr>
          <a:xfrm>
            <a:off x="838199" y="4209460"/>
            <a:ext cx="8548345" cy="1877879"/>
          </a:xfrm>
          <a:prstGeom prst="rect">
            <a:avLst/>
          </a:prstGeom>
        </p:spPr>
      </p:pic>
      <p:sp>
        <p:nvSpPr>
          <p:cNvPr id="3" name="TextBox 2">
            <a:extLst>
              <a:ext uri="{FF2B5EF4-FFF2-40B4-BE49-F238E27FC236}">
                <a16:creationId xmlns:a16="http://schemas.microsoft.com/office/drawing/2014/main" id="{1BB98F6C-7B56-C6E4-4F74-B1681E7BC89C}"/>
              </a:ext>
            </a:extLst>
          </p:cNvPr>
          <p:cNvSpPr txBox="1"/>
          <p:nvPr/>
        </p:nvSpPr>
        <p:spPr>
          <a:xfrm>
            <a:off x="3658895" y="6263681"/>
            <a:ext cx="8533105" cy="400110"/>
          </a:xfrm>
          <a:prstGeom prst="rect">
            <a:avLst/>
          </a:prstGeom>
          <a:noFill/>
        </p:spPr>
        <p:txBody>
          <a:bodyPr wrap="none" rtlCol="0">
            <a:spAutoFit/>
          </a:bodyPr>
          <a:lstStyle/>
          <a:p>
            <a:r>
              <a:rPr lang="en-GB" sz="1000" b="0" i="0">
                <a:solidFill>
                  <a:srgbClr val="333333"/>
                </a:solidFill>
                <a:effectLst/>
              </a:rPr>
              <a:t>Sternberg, R. J. (1986). A triangular theory of love. </a:t>
            </a:r>
            <a:r>
              <a:rPr lang="en-GB" sz="1000" b="0" i="1">
                <a:solidFill>
                  <a:srgbClr val="333333"/>
                </a:solidFill>
                <a:effectLst/>
              </a:rPr>
              <a:t>Psychological Review, 93</a:t>
            </a:r>
            <a:r>
              <a:rPr lang="en-GB" sz="1000" b="0" i="0">
                <a:solidFill>
                  <a:srgbClr val="333333"/>
                </a:solidFill>
                <a:effectLst/>
              </a:rPr>
              <a:t>(2), 119–135. </a:t>
            </a:r>
            <a:r>
              <a:rPr lang="en-GB" sz="1000" b="0" i="0" u="none" strike="noStrike">
                <a:solidFill>
                  <a:srgbClr val="2C72B7"/>
                </a:solidFill>
                <a:effectLst/>
                <a:hlinkClick r:id="rId6"/>
              </a:rPr>
              <a:t>https://doi.org/10.1037/0033-295X.93.2.119</a:t>
            </a:r>
            <a:endParaRPr lang="en-GB" sz="1000" b="0" i="0" u="none" strike="noStrike">
              <a:solidFill>
                <a:srgbClr val="2C72B7"/>
              </a:solidFill>
              <a:effectLst/>
            </a:endParaRPr>
          </a:p>
          <a:p>
            <a:r>
              <a:rPr lang="en-GB" sz="1000" b="0" i="0">
                <a:solidFill>
                  <a:srgbClr val="212529"/>
                </a:solidFill>
                <a:effectLst/>
              </a:rPr>
              <a:t>ERBAŞ, K. C. (2022). </a:t>
            </a:r>
            <a:r>
              <a:rPr lang="en-GB" sz="1000" b="0" i="0" err="1">
                <a:solidFill>
                  <a:srgbClr val="212529"/>
                </a:solidFill>
                <a:effectLst/>
              </a:rPr>
              <a:t>Modeling</a:t>
            </a:r>
            <a:r>
              <a:rPr lang="en-GB" sz="1000" b="0" i="0">
                <a:solidFill>
                  <a:srgbClr val="212529"/>
                </a:solidFill>
                <a:effectLst/>
              </a:rPr>
              <a:t> Love with 4D Dynamical System. Chaos Theory and Applications, 4(3), 135-143. </a:t>
            </a:r>
            <a:r>
              <a:rPr lang="en-GB" sz="1000" b="0" i="0">
                <a:solidFill>
                  <a:srgbClr val="212529"/>
                </a:solidFill>
                <a:effectLst/>
                <a:hlinkClick r:id="rId7"/>
              </a:rPr>
              <a:t>https://doi.org/10.51537/chaos.1131966</a:t>
            </a:r>
            <a:r>
              <a:rPr lang="en-GB" sz="1000">
                <a:solidFill>
                  <a:srgbClr val="2C72B7"/>
                </a:solidFill>
              </a:rPr>
              <a:t> </a:t>
            </a:r>
            <a:endParaRPr lang="en-DE" sz="1000"/>
          </a:p>
        </p:txBody>
      </p:sp>
      <p:sp>
        <p:nvSpPr>
          <p:cNvPr id="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1315033"/>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600404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64C5-2A86-ED34-BFFD-BE427A989426}"/>
              </a:ext>
            </a:extLst>
          </p:cNvPr>
          <p:cNvSpPr>
            <a:spLocks noGrp="1"/>
          </p:cNvSpPr>
          <p:nvPr>
            <p:ph type="title"/>
          </p:nvPr>
        </p:nvSpPr>
        <p:spPr>
          <a:xfrm>
            <a:off x="838200" y="34482"/>
            <a:ext cx="10515600" cy="1325563"/>
          </a:xfrm>
        </p:spPr>
        <p:txBody>
          <a:bodyPr>
            <a:normAutofit/>
          </a:bodyPr>
          <a:lstStyle/>
          <a:p>
            <a:r>
              <a:rPr lang="en-US" sz="3600"/>
              <a:t>Reduction to a 4D Dynamical System – Network Model</a:t>
            </a:r>
          </a:p>
        </p:txBody>
      </p:sp>
      <p:sp>
        <p:nvSpPr>
          <p:cNvPr id="3" name="Content Placeholder 2">
            <a:extLst>
              <a:ext uri="{FF2B5EF4-FFF2-40B4-BE49-F238E27FC236}">
                <a16:creationId xmlns:a16="http://schemas.microsoft.com/office/drawing/2014/main" id="{4B64E7EA-1ED3-1B5D-C5F7-BAC630D67B08}"/>
              </a:ext>
            </a:extLst>
          </p:cNvPr>
          <p:cNvSpPr>
            <a:spLocks noGrp="1"/>
          </p:cNvSpPr>
          <p:nvPr>
            <p:ph idx="1"/>
          </p:nvPr>
        </p:nvSpPr>
        <p:spPr>
          <a:xfrm>
            <a:off x="838200" y="2081434"/>
            <a:ext cx="10515600" cy="4351338"/>
          </a:xfrm>
        </p:spPr>
        <p:txBody>
          <a:bodyPr vert="horz" lIns="91440" tIns="45720" rIns="91440" bIns="45720" rtlCol="0" anchor="t">
            <a:normAutofit/>
          </a:bodyPr>
          <a:lstStyle/>
          <a:p>
            <a:r>
              <a:rPr lang="en-US"/>
              <a:t>Omission of the commitment dimension for simplicity</a:t>
            </a:r>
          </a:p>
          <a:p>
            <a:r>
              <a:rPr lang="en-US"/>
              <a:t>Small fully connected network (n=10, n(n-1)/2 = 45 number of edges!)</a:t>
            </a:r>
          </a:p>
          <a:p>
            <a:r>
              <a:rPr lang="en-US"/>
              <a:t>Everyone knows (and is "in love" with) one another</a:t>
            </a:r>
          </a:p>
          <a:p>
            <a:pPr lvl="1">
              <a:buFont typeface="Courier New" panose="020B0604020202020204" pitchFamily="34" charset="0"/>
              <a:buChar char="o"/>
            </a:pPr>
            <a:r>
              <a:rPr lang="en-US"/>
              <a:t>Option to have everyone aware of each other's parameters (normalizing parameters) -&gt; small changes in network cause other people to adapt how they perceive other people</a:t>
            </a:r>
          </a:p>
        </p:txBody>
      </p:sp>
      <p:sp>
        <p:nvSpPr>
          <p:cNvPr id="4" name="TextBox 3">
            <a:extLst>
              <a:ext uri="{FF2B5EF4-FFF2-40B4-BE49-F238E27FC236}">
                <a16:creationId xmlns:a16="http://schemas.microsoft.com/office/drawing/2014/main" id="{232DF7C3-AE57-6BDA-C385-DD838C30A322}"/>
              </a:ext>
            </a:extLst>
          </p:cNvPr>
          <p:cNvSpPr txBox="1"/>
          <p:nvPr/>
        </p:nvSpPr>
        <p:spPr>
          <a:xfrm>
            <a:off x="1354282" y="6561908"/>
            <a:ext cx="1083771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ERBAŞ, Kadir Can. “Modeling Love with 4D Dynamical System.” Chaos Theory and Applications, vol. 4, no. 3, Akif </a:t>
            </a:r>
            <a:r>
              <a:rPr lang="en-US" sz="1100" err="1">
                <a:ea typeface="+mn-lt"/>
                <a:cs typeface="+mn-lt"/>
              </a:rPr>
              <a:t>Akgul</a:t>
            </a:r>
            <a:r>
              <a:rPr lang="en-US" sz="1100">
                <a:ea typeface="+mn-lt"/>
                <a:cs typeface="+mn-lt"/>
              </a:rPr>
              <a:t>, 30 Nov. 2022, pp. 135–143. doi:10.51537/chaos.1131966.</a:t>
            </a:r>
            <a:endParaRPr lang="en-US" sz="1100"/>
          </a:p>
        </p:txBody>
      </p:sp>
      <p:sp>
        <p:nvSpPr>
          <p:cNvPr id="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1144246"/>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48213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6EB9D3-DAFF-594F-C6A4-EE483D69E78D}"/>
              </a:ext>
            </a:extLst>
          </p:cNvPr>
          <p:cNvSpPr txBox="1"/>
          <p:nvPr/>
        </p:nvSpPr>
        <p:spPr>
          <a:xfrm>
            <a:off x="7849662" y="2416434"/>
            <a:ext cx="3327939" cy="376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xi0 = 77,931,691</a:t>
            </a:r>
          </a:p>
        </p:txBody>
      </p:sp>
      <p:pic>
        <p:nvPicPr>
          <p:cNvPr id="7" name="Picture 6" descr="A screenshot of a graph&#10;&#10;Description automatically generated">
            <a:extLst>
              <a:ext uri="{FF2B5EF4-FFF2-40B4-BE49-F238E27FC236}">
                <a16:creationId xmlns:a16="http://schemas.microsoft.com/office/drawing/2014/main" id="{32EE869E-0FAA-5437-2A31-896B2E42176C}"/>
              </a:ext>
            </a:extLst>
          </p:cNvPr>
          <p:cNvPicPr>
            <a:picLocks noChangeAspect="1"/>
          </p:cNvPicPr>
          <p:nvPr/>
        </p:nvPicPr>
        <p:blipFill rotWithShape="1">
          <a:blip r:embed="rId3"/>
          <a:srcRect t="25806" r="16500" b="-231"/>
          <a:stretch/>
        </p:blipFill>
        <p:spPr>
          <a:xfrm>
            <a:off x="2380762" y="185"/>
            <a:ext cx="2470634" cy="2440651"/>
          </a:xfrm>
          <a:prstGeom prst="rect">
            <a:avLst/>
          </a:prstGeom>
        </p:spPr>
      </p:pic>
      <p:sp>
        <p:nvSpPr>
          <p:cNvPr id="8" name="TextBox 7">
            <a:extLst>
              <a:ext uri="{FF2B5EF4-FFF2-40B4-BE49-F238E27FC236}">
                <a16:creationId xmlns:a16="http://schemas.microsoft.com/office/drawing/2014/main" id="{B3018CDD-41E8-3366-17B5-11BA008B7E5B}"/>
              </a:ext>
            </a:extLst>
          </p:cNvPr>
          <p:cNvSpPr txBox="1"/>
          <p:nvPr/>
        </p:nvSpPr>
        <p:spPr>
          <a:xfrm>
            <a:off x="3050073" y="2465466"/>
            <a:ext cx="2639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xi0 = 1000</a:t>
            </a:r>
          </a:p>
        </p:txBody>
      </p:sp>
      <p:pic>
        <p:nvPicPr>
          <p:cNvPr id="9" name="Picture 8" descr="A screenshot of a graph&#10;&#10;Description automatically generated">
            <a:extLst>
              <a:ext uri="{FF2B5EF4-FFF2-40B4-BE49-F238E27FC236}">
                <a16:creationId xmlns:a16="http://schemas.microsoft.com/office/drawing/2014/main" id="{1F46CCA7-9896-C84D-F03B-4B29216AE6A7}"/>
              </a:ext>
            </a:extLst>
          </p:cNvPr>
          <p:cNvPicPr>
            <a:picLocks noChangeAspect="1"/>
          </p:cNvPicPr>
          <p:nvPr/>
        </p:nvPicPr>
        <p:blipFill rotWithShape="1">
          <a:blip r:embed="rId4"/>
          <a:srcRect t="24686" r="11312" b="-371"/>
          <a:stretch/>
        </p:blipFill>
        <p:spPr>
          <a:xfrm>
            <a:off x="4849001" y="13974"/>
            <a:ext cx="2594944" cy="2402272"/>
          </a:xfrm>
          <a:prstGeom prst="rect">
            <a:avLst/>
          </a:prstGeom>
        </p:spPr>
      </p:pic>
      <p:sp>
        <p:nvSpPr>
          <p:cNvPr id="10" name="TextBox 9">
            <a:extLst>
              <a:ext uri="{FF2B5EF4-FFF2-40B4-BE49-F238E27FC236}">
                <a16:creationId xmlns:a16="http://schemas.microsoft.com/office/drawing/2014/main" id="{79513532-F68D-9DF3-0FA5-F99D8068A7C9}"/>
              </a:ext>
            </a:extLst>
          </p:cNvPr>
          <p:cNvSpPr txBox="1"/>
          <p:nvPr/>
        </p:nvSpPr>
        <p:spPr>
          <a:xfrm>
            <a:off x="848391" y="2504449"/>
            <a:ext cx="23235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xi0 = 0</a:t>
            </a:r>
          </a:p>
        </p:txBody>
      </p:sp>
      <p:sp>
        <p:nvSpPr>
          <p:cNvPr id="12" name="TextBox 11">
            <a:extLst>
              <a:ext uri="{FF2B5EF4-FFF2-40B4-BE49-F238E27FC236}">
                <a16:creationId xmlns:a16="http://schemas.microsoft.com/office/drawing/2014/main" id="{50401D76-CEBD-6223-4959-040A12A20AE2}"/>
              </a:ext>
            </a:extLst>
          </p:cNvPr>
          <p:cNvSpPr txBox="1"/>
          <p:nvPr/>
        </p:nvSpPr>
        <p:spPr>
          <a:xfrm>
            <a:off x="5347707" y="2458279"/>
            <a:ext cx="2381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xi0 = 38,965,846</a:t>
            </a:r>
          </a:p>
        </p:txBody>
      </p:sp>
      <p:pic>
        <p:nvPicPr>
          <p:cNvPr id="13" name="Picture 12" descr="A screenshot of a graph&#10;&#10;Description automatically generated">
            <a:extLst>
              <a:ext uri="{FF2B5EF4-FFF2-40B4-BE49-F238E27FC236}">
                <a16:creationId xmlns:a16="http://schemas.microsoft.com/office/drawing/2014/main" id="{197CE2D3-CCAE-4691-93F4-21F314E87648}"/>
              </a:ext>
            </a:extLst>
          </p:cNvPr>
          <p:cNvPicPr>
            <a:picLocks noChangeAspect="1"/>
          </p:cNvPicPr>
          <p:nvPr/>
        </p:nvPicPr>
        <p:blipFill rotWithShape="1">
          <a:blip r:embed="rId5"/>
          <a:srcRect t="25372" r="14558"/>
          <a:stretch/>
        </p:blipFill>
        <p:spPr>
          <a:xfrm>
            <a:off x="7356656" y="14803"/>
            <a:ext cx="2474819" cy="2301718"/>
          </a:xfrm>
          <a:prstGeom prst="rect">
            <a:avLst/>
          </a:prstGeom>
        </p:spPr>
      </p:pic>
      <p:pic>
        <p:nvPicPr>
          <p:cNvPr id="14" name="Picture 13" descr="A screenshot of a graph&#10;&#10;Description automatically generated">
            <a:extLst>
              <a:ext uri="{FF2B5EF4-FFF2-40B4-BE49-F238E27FC236}">
                <a16:creationId xmlns:a16="http://schemas.microsoft.com/office/drawing/2014/main" id="{93942917-BAB4-4114-3E61-DA9F0916DF31}"/>
              </a:ext>
            </a:extLst>
          </p:cNvPr>
          <p:cNvPicPr>
            <a:picLocks noChangeAspect="1"/>
          </p:cNvPicPr>
          <p:nvPr/>
        </p:nvPicPr>
        <p:blipFill rotWithShape="1">
          <a:blip r:embed="rId6"/>
          <a:srcRect t="25516" r="14115" b="-224"/>
          <a:stretch/>
        </p:blipFill>
        <p:spPr>
          <a:xfrm>
            <a:off x="9766537" y="14986"/>
            <a:ext cx="2423574" cy="2254134"/>
          </a:xfrm>
          <a:prstGeom prst="rect">
            <a:avLst/>
          </a:prstGeom>
        </p:spPr>
      </p:pic>
      <p:sp>
        <p:nvSpPr>
          <p:cNvPr id="15" name="TextBox 14">
            <a:extLst>
              <a:ext uri="{FF2B5EF4-FFF2-40B4-BE49-F238E27FC236}">
                <a16:creationId xmlns:a16="http://schemas.microsoft.com/office/drawing/2014/main" id="{ABF0B799-84C5-CAF4-C693-B54943DAA621}"/>
              </a:ext>
            </a:extLst>
          </p:cNvPr>
          <p:cNvSpPr txBox="1"/>
          <p:nvPr/>
        </p:nvSpPr>
        <p:spPr>
          <a:xfrm>
            <a:off x="9911182" y="2320401"/>
            <a:ext cx="48849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xi0 = 1,000,000,000</a:t>
            </a:r>
          </a:p>
        </p:txBody>
      </p:sp>
      <p:sp>
        <p:nvSpPr>
          <p:cNvPr id="16" name="TextBox 15">
            <a:extLst>
              <a:ext uri="{FF2B5EF4-FFF2-40B4-BE49-F238E27FC236}">
                <a16:creationId xmlns:a16="http://schemas.microsoft.com/office/drawing/2014/main" id="{82093736-C4E1-2ED8-B5E8-B18E834C7FFD}"/>
              </a:ext>
            </a:extLst>
          </p:cNvPr>
          <p:cNvSpPr txBox="1"/>
          <p:nvPr/>
        </p:nvSpPr>
        <p:spPr>
          <a:xfrm>
            <a:off x="671162" y="3054318"/>
            <a:ext cx="105830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the grand scheme of things, 1e9 is "small" compared to the starting scale of 1e18/1e13</a:t>
            </a:r>
          </a:p>
          <a:p>
            <a:r>
              <a:rPr lang="en-US"/>
              <a:t>Even attempted with xi0 </a:t>
            </a:r>
          </a:p>
        </p:txBody>
      </p:sp>
      <p:pic>
        <p:nvPicPr>
          <p:cNvPr id="18" name="Picture 17" descr="A graph of different colored lines&#10;&#10;Description automatically generated">
            <a:extLst>
              <a:ext uri="{FF2B5EF4-FFF2-40B4-BE49-F238E27FC236}">
                <a16:creationId xmlns:a16="http://schemas.microsoft.com/office/drawing/2014/main" id="{A2E4DC8B-CBD9-5A7F-DB0E-FA274F067FED}"/>
              </a:ext>
            </a:extLst>
          </p:cNvPr>
          <p:cNvPicPr>
            <a:picLocks noChangeAspect="1"/>
          </p:cNvPicPr>
          <p:nvPr/>
        </p:nvPicPr>
        <p:blipFill>
          <a:blip r:embed="rId7"/>
          <a:stretch>
            <a:fillRect/>
          </a:stretch>
        </p:blipFill>
        <p:spPr>
          <a:xfrm>
            <a:off x="2964" y="-5149"/>
            <a:ext cx="2527208" cy="2481650"/>
          </a:xfrm>
          <a:prstGeom prst="rect">
            <a:avLst/>
          </a:prstGeom>
        </p:spPr>
      </p:pic>
      <p:pic>
        <p:nvPicPr>
          <p:cNvPr id="20" name="Picture 19" descr="A graph of different colored lines&#10;&#10;Description automatically generated">
            <a:extLst>
              <a:ext uri="{FF2B5EF4-FFF2-40B4-BE49-F238E27FC236}">
                <a16:creationId xmlns:a16="http://schemas.microsoft.com/office/drawing/2014/main" id="{5ECAB6E8-004A-05E7-E6A7-2430C324E58D}"/>
              </a:ext>
            </a:extLst>
          </p:cNvPr>
          <p:cNvPicPr>
            <a:picLocks noChangeAspect="1"/>
          </p:cNvPicPr>
          <p:nvPr/>
        </p:nvPicPr>
        <p:blipFill>
          <a:blip r:embed="rId8"/>
          <a:stretch>
            <a:fillRect/>
          </a:stretch>
        </p:blipFill>
        <p:spPr>
          <a:xfrm>
            <a:off x="59" y="4528704"/>
            <a:ext cx="2536995" cy="2329296"/>
          </a:xfrm>
          <a:prstGeom prst="rect">
            <a:avLst/>
          </a:prstGeom>
        </p:spPr>
      </p:pic>
      <p:pic>
        <p:nvPicPr>
          <p:cNvPr id="22" name="Picture 21" descr="A graph of different colored lines&#10;&#10;Description automatically generated">
            <a:extLst>
              <a:ext uri="{FF2B5EF4-FFF2-40B4-BE49-F238E27FC236}">
                <a16:creationId xmlns:a16="http://schemas.microsoft.com/office/drawing/2014/main" id="{AF065386-6E29-A985-26C2-E6F91DE1B857}"/>
              </a:ext>
            </a:extLst>
          </p:cNvPr>
          <p:cNvPicPr>
            <a:picLocks noChangeAspect="1"/>
          </p:cNvPicPr>
          <p:nvPr/>
        </p:nvPicPr>
        <p:blipFill>
          <a:blip r:embed="rId9"/>
          <a:stretch>
            <a:fillRect/>
          </a:stretch>
        </p:blipFill>
        <p:spPr>
          <a:xfrm>
            <a:off x="2392298" y="4537364"/>
            <a:ext cx="2454404" cy="2260022"/>
          </a:xfrm>
          <a:prstGeom prst="rect">
            <a:avLst/>
          </a:prstGeom>
        </p:spPr>
      </p:pic>
      <p:pic>
        <p:nvPicPr>
          <p:cNvPr id="23" name="Picture 22" descr="A graph of different colored lines&#10;&#10;Description automatically generated">
            <a:extLst>
              <a:ext uri="{FF2B5EF4-FFF2-40B4-BE49-F238E27FC236}">
                <a16:creationId xmlns:a16="http://schemas.microsoft.com/office/drawing/2014/main" id="{8CD0788F-9804-8146-761E-A622ACA50400}"/>
              </a:ext>
            </a:extLst>
          </p:cNvPr>
          <p:cNvPicPr>
            <a:picLocks noChangeAspect="1"/>
          </p:cNvPicPr>
          <p:nvPr/>
        </p:nvPicPr>
        <p:blipFill>
          <a:blip r:embed="rId10"/>
          <a:stretch>
            <a:fillRect/>
          </a:stretch>
        </p:blipFill>
        <p:spPr>
          <a:xfrm>
            <a:off x="4847208" y="4528705"/>
            <a:ext cx="2428311" cy="2311978"/>
          </a:xfrm>
          <a:prstGeom prst="rect">
            <a:avLst/>
          </a:prstGeom>
        </p:spPr>
      </p:pic>
      <p:pic>
        <p:nvPicPr>
          <p:cNvPr id="24" name="Picture 23" descr="A graph of different colored lines&#10;&#10;Description automatically generated">
            <a:extLst>
              <a:ext uri="{FF2B5EF4-FFF2-40B4-BE49-F238E27FC236}">
                <a16:creationId xmlns:a16="http://schemas.microsoft.com/office/drawing/2014/main" id="{36D7F342-45DC-61B6-A32C-A7CEDC033AB5}"/>
              </a:ext>
            </a:extLst>
          </p:cNvPr>
          <p:cNvPicPr>
            <a:picLocks noChangeAspect="1"/>
          </p:cNvPicPr>
          <p:nvPr/>
        </p:nvPicPr>
        <p:blipFill>
          <a:blip r:embed="rId11"/>
          <a:stretch>
            <a:fillRect/>
          </a:stretch>
        </p:blipFill>
        <p:spPr>
          <a:xfrm>
            <a:off x="7406853" y="4537363"/>
            <a:ext cx="2348613" cy="2320637"/>
          </a:xfrm>
          <a:prstGeom prst="rect">
            <a:avLst/>
          </a:prstGeom>
        </p:spPr>
      </p:pic>
      <p:pic>
        <p:nvPicPr>
          <p:cNvPr id="25" name="Picture 24" descr="A graph of different colored lines&#10;&#10;Description automatically generated">
            <a:extLst>
              <a:ext uri="{FF2B5EF4-FFF2-40B4-BE49-F238E27FC236}">
                <a16:creationId xmlns:a16="http://schemas.microsoft.com/office/drawing/2014/main" id="{DF493613-513F-78FB-64E7-2C2427DF0F09}"/>
              </a:ext>
            </a:extLst>
          </p:cNvPr>
          <p:cNvPicPr>
            <a:picLocks noChangeAspect="1"/>
          </p:cNvPicPr>
          <p:nvPr/>
        </p:nvPicPr>
        <p:blipFill>
          <a:blip r:embed="rId12"/>
          <a:stretch>
            <a:fillRect/>
          </a:stretch>
        </p:blipFill>
        <p:spPr>
          <a:xfrm>
            <a:off x="9766551" y="4597978"/>
            <a:ext cx="2426352" cy="2251364"/>
          </a:xfrm>
          <a:prstGeom prst="rect">
            <a:avLst/>
          </a:prstGeom>
        </p:spPr>
      </p:pic>
      <p:sp>
        <p:nvSpPr>
          <p:cNvPr id="26" name="TextBox 25">
            <a:extLst>
              <a:ext uri="{FF2B5EF4-FFF2-40B4-BE49-F238E27FC236}">
                <a16:creationId xmlns:a16="http://schemas.microsoft.com/office/drawing/2014/main" id="{920B4CD7-2C17-A03E-5EB0-0077AA9DD341}"/>
              </a:ext>
            </a:extLst>
          </p:cNvPr>
          <p:cNvSpPr txBox="1"/>
          <p:nvPr/>
        </p:nvSpPr>
        <p:spPr>
          <a:xfrm>
            <a:off x="848591" y="4208317"/>
            <a:ext cx="8485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yp0=0</a:t>
            </a:r>
          </a:p>
          <a:p>
            <a:endParaRPr lang="en-US"/>
          </a:p>
        </p:txBody>
      </p:sp>
      <p:sp>
        <p:nvSpPr>
          <p:cNvPr id="28" name="TextBox 27">
            <a:extLst>
              <a:ext uri="{FF2B5EF4-FFF2-40B4-BE49-F238E27FC236}">
                <a16:creationId xmlns:a16="http://schemas.microsoft.com/office/drawing/2014/main" id="{30849E79-7D91-9342-AEA0-D6F98473AE07}"/>
              </a:ext>
            </a:extLst>
          </p:cNvPr>
          <p:cNvSpPr txBox="1"/>
          <p:nvPr/>
        </p:nvSpPr>
        <p:spPr>
          <a:xfrm>
            <a:off x="3073977" y="4208317"/>
            <a:ext cx="12988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yp0=1000</a:t>
            </a:r>
          </a:p>
        </p:txBody>
      </p:sp>
      <p:sp>
        <p:nvSpPr>
          <p:cNvPr id="29" name="TextBox 28">
            <a:extLst>
              <a:ext uri="{FF2B5EF4-FFF2-40B4-BE49-F238E27FC236}">
                <a16:creationId xmlns:a16="http://schemas.microsoft.com/office/drawing/2014/main" id="{1942D11D-C763-1269-37D3-7F34DA75A98C}"/>
              </a:ext>
            </a:extLst>
          </p:cNvPr>
          <p:cNvSpPr txBox="1"/>
          <p:nvPr/>
        </p:nvSpPr>
        <p:spPr>
          <a:xfrm>
            <a:off x="5221431" y="4208318"/>
            <a:ext cx="18530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Yp0=</a:t>
            </a:r>
            <a:r>
              <a:rPr lang="en-US">
                <a:ea typeface="+mn-lt"/>
                <a:cs typeface="+mn-lt"/>
              </a:rPr>
              <a:t>38,965,846</a:t>
            </a:r>
            <a:endParaRPr lang="en-US"/>
          </a:p>
        </p:txBody>
      </p:sp>
      <p:sp>
        <p:nvSpPr>
          <p:cNvPr id="30" name="TextBox 29">
            <a:extLst>
              <a:ext uri="{FF2B5EF4-FFF2-40B4-BE49-F238E27FC236}">
                <a16:creationId xmlns:a16="http://schemas.microsoft.com/office/drawing/2014/main" id="{7E91E50F-AF5B-0A65-6045-9F4AA9C176CF}"/>
              </a:ext>
            </a:extLst>
          </p:cNvPr>
          <p:cNvSpPr txBox="1"/>
          <p:nvPr/>
        </p:nvSpPr>
        <p:spPr>
          <a:xfrm>
            <a:off x="7853795" y="4216977"/>
            <a:ext cx="18617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Yp0=77,931,691</a:t>
            </a:r>
          </a:p>
          <a:p>
            <a:endParaRPr lang="en-US"/>
          </a:p>
        </p:txBody>
      </p:sp>
      <p:sp>
        <p:nvSpPr>
          <p:cNvPr id="31" name="TextBox 30">
            <a:extLst>
              <a:ext uri="{FF2B5EF4-FFF2-40B4-BE49-F238E27FC236}">
                <a16:creationId xmlns:a16="http://schemas.microsoft.com/office/drawing/2014/main" id="{B08C72AA-7FA9-DF20-0E14-B5B6F8D531AC}"/>
              </a:ext>
            </a:extLst>
          </p:cNvPr>
          <p:cNvSpPr txBox="1"/>
          <p:nvPr/>
        </p:nvSpPr>
        <p:spPr>
          <a:xfrm>
            <a:off x="9923318" y="4208318"/>
            <a:ext cx="2268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yp0 = 1,000,000,000</a:t>
            </a:r>
          </a:p>
        </p:txBody>
      </p:sp>
    </p:spTree>
    <p:extLst>
      <p:ext uri="{BB962C8B-B14F-4D97-AF65-F5344CB8AC3E}">
        <p14:creationId xmlns:p14="http://schemas.microsoft.com/office/powerpoint/2010/main" val="368203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E2EA8E-937D-E030-18FC-B13AF90C9ED9}"/>
              </a:ext>
            </a:extLst>
          </p:cNvPr>
          <p:cNvSpPr txBox="1"/>
          <p:nvPr/>
        </p:nvSpPr>
        <p:spPr>
          <a:xfrm>
            <a:off x="110680" y="5721099"/>
            <a:ext cx="6931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Change in </a:t>
            </a:r>
            <a:r>
              <a:rPr lang="en-US" err="1"/>
              <a:t>axx</a:t>
            </a:r>
            <a:r>
              <a:rPr lang="en-US"/>
              <a:t> from –1 to 1, </a:t>
            </a:r>
            <a:r>
              <a:rPr lang="en-US" err="1"/>
              <a:t>stepsize</a:t>
            </a:r>
            <a:r>
              <a:rPr lang="en-US"/>
              <a:t> = 0.1, not changing anything else</a:t>
            </a:r>
          </a:p>
        </p:txBody>
      </p:sp>
      <p:pic>
        <p:nvPicPr>
          <p:cNvPr id="15" name="Picture 14" descr="A screenshot of a graph&#10;&#10;Description automatically generated">
            <a:extLst>
              <a:ext uri="{FF2B5EF4-FFF2-40B4-BE49-F238E27FC236}">
                <a16:creationId xmlns:a16="http://schemas.microsoft.com/office/drawing/2014/main" id="{0DE3F746-C2A9-0115-C26F-61BB081EAAB9}"/>
              </a:ext>
            </a:extLst>
          </p:cNvPr>
          <p:cNvPicPr>
            <a:picLocks noChangeAspect="1"/>
          </p:cNvPicPr>
          <p:nvPr/>
        </p:nvPicPr>
        <p:blipFill rotWithShape="1">
          <a:blip r:embed="rId3"/>
          <a:srcRect t="26734" r="15888" b="-763"/>
          <a:stretch/>
        </p:blipFill>
        <p:spPr>
          <a:xfrm>
            <a:off x="288" y="213848"/>
            <a:ext cx="1672053" cy="1578637"/>
          </a:xfrm>
          <a:prstGeom prst="rect">
            <a:avLst/>
          </a:prstGeom>
        </p:spPr>
      </p:pic>
      <p:pic>
        <p:nvPicPr>
          <p:cNvPr id="16" name="Picture 15" descr="A screenshot of a graph&#10;&#10;Description automatically generated">
            <a:extLst>
              <a:ext uri="{FF2B5EF4-FFF2-40B4-BE49-F238E27FC236}">
                <a16:creationId xmlns:a16="http://schemas.microsoft.com/office/drawing/2014/main" id="{C3324C63-E079-E6FC-55E8-DF82396908D9}"/>
              </a:ext>
            </a:extLst>
          </p:cNvPr>
          <p:cNvPicPr>
            <a:picLocks noChangeAspect="1"/>
          </p:cNvPicPr>
          <p:nvPr/>
        </p:nvPicPr>
        <p:blipFill rotWithShape="1">
          <a:blip r:embed="rId4"/>
          <a:srcRect l="502" t="26361" r="16577" b="-183"/>
          <a:stretch/>
        </p:blipFill>
        <p:spPr>
          <a:xfrm>
            <a:off x="1665127" y="211274"/>
            <a:ext cx="1678077" cy="1588397"/>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6795ABE2-8ACB-0D89-F9D8-966CE8CFB97F}"/>
              </a:ext>
            </a:extLst>
          </p:cNvPr>
          <p:cNvPicPr>
            <a:picLocks noChangeAspect="1"/>
          </p:cNvPicPr>
          <p:nvPr/>
        </p:nvPicPr>
        <p:blipFill rotWithShape="1">
          <a:blip r:embed="rId5"/>
          <a:srcRect l="396" t="26007" r="15793" b="370"/>
          <a:stretch/>
        </p:blipFill>
        <p:spPr>
          <a:xfrm>
            <a:off x="3348428" y="222993"/>
            <a:ext cx="1673678" cy="1571715"/>
          </a:xfrm>
          <a:prstGeom prst="rect">
            <a:avLst/>
          </a:prstGeom>
        </p:spPr>
      </p:pic>
      <p:pic>
        <p:nvPicPr>
          <p:cNvPr id="18" name="Picture 17" descr="A screenshot of a graph&#10;&#10;Description automatically generated">
            <a:extLst>
              <a:ext uri="{FF2B5EF4-FFF2-40B4-BE49-F238E27FC236}">
                <a16:creationId xmlns:a16="http://schemas.microsoft.com/office/drawing/2014/main" id="{114B5C7C-ADAC-D406-FD0E-21712C545207}"/>
              </a:ext>
            </a:extLst>
          </p:cNvPr>
          <p:cNvPicPr>
            <a:picLocks noChangeAspect="1"/>
          </p:cNvPicPr>
          <p:nvPr/>
        </p:nvPicPr>
        <p:blipFill rotWithShape="1">
          <a:blip r:embed="rId6"/>
          <a:srcRect l="373" t="28190" r="16320" b="-56"/>
          <a:stretch/>
        </p:blipFill>
        <p:spPr>
          <a:xfrm>
            <a:off x="5011468" y="260662"/>
            <a:ext cx="1733499" cy="1589474"/>
          </a:xfrm>
          <a:prstGeom prst="rect">
            <a:avLst/>
          </a:prstGeom>
        </p:spPr>
      </p:pic>
      <p:pic>
        <p:nvPicPr>
          <p:cNvPr id="19" name="Picture 18" descr="A screenshot of a graph&#10;&#10;Description automatically generated">
            <a:extLst>
              <a:ext uri="{FF2B5EF4-FFF2-40B4-BE49-F238E27FC236}">
                <a16:creationId xmlns:a16="http://schemas.microsoft.com/office/drawing/2014/main" id="{B1765C00-A4D8-E715-118C-C554E9F24007}"/>
              </a:ext>
            </a:extLst>
          </p:cNvPr>
          <p:cNvPicPr>
            <a:picLocks noChangeAspect="1"/>
          </p:cNvPicPr>
          <p:nvPr/>
        </p:nvPicPr>
        <p:blipFill rotWithShape="1">
          <a:blip r:embed="rId7"/>
          <a:srcRect l="-378" t="27828" r="16645" b="-222"/>
          <a:stretch/>
        </p:blipFill>
        <p:spPr>
          <a:xfrm>
            <a:off x="6746611" y="261703"/>
            <a:ext cx="1733231" cy="1586482"/>
          </a:xfrm>
          <a:prstGeom prst="rect">
            <a:avLst/>
          </a:prstGeom>
        </p:spPr>
      </p:pic>
      <p:pic>
        <p:nvPicPr>
          <p:cNvPr id="20" name="Picture 19" descr="A screenshot of a graph&#10;&#10;Description automatically generated">
            <a:extLst>
              <a:ext uri="{FF2B5EF4-FFF2-40B4-BE49-F238E27FC236}">
                <a16:creationId xmlns:a16="http://schemas.microsoft.com/office/drawing/2014/main" id="{0F924F30-C0FA-A01E-B72E-CE8D7D8C70F1}"/>
              </a:ext>
            </a:extLst>
          </p:cNvPr>
          <p:cNvPicPr>
            <a:picLocks noChangeAspect="1"/>
          </p:cNvPicPr>
          <p:nvPr/>
        </p:nvPicPr>
        <p:blipFill rotWithShape="1">
          <a:blip r:embed="rId8"/>
          <a:srcRect l="229" t="27569" r="16765" b="162"/>
          <a:stretch/>
        </p:blipFill>
        <p:spPr>
          <a:xfrm>
            <a:off x="8503850" y="260617"/>
            <a:ext cx="1743393" cy="1590008"/>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192D6E52-0792-C5E8-5BE8-D963EB5A523A}"/>
              </a:ext>
            </a:extLst>
          </p:cNvPr>
          <p:cNvPicPr>
            <a:picLocks noChangeAspect="1"/>
          </p:cNvPicPr>
          <p:nvPr/>
        </p:nvPicPr>
        <p:blipFill rotWithShape="1">
          <a:blip r:embed="rId9"/>
          <a:srcRect l="65" t="27591" r="15339" b="118"/>
          <a:stretch/>
        </p:blipFill>
        <p:spPr>
          <a:xfrm>
            <a:off x="10254394" y="260205"/>
            <a:ext cx="1772042" cy="1590340"/>
          </a:xfrm>
          <a:prstGeom prst="rect">
            <a:avLst/>
          </a:prstGeom>
        </p:spPr>
      </p:pic>
      <p:pic>
        <p:nvPicPr>
          <p:cNvPr id="22" name="Picture 21" descr="A screenshot of a graph&#10;&#10;Description automatically generated">
            <a:extLst>
              <a:ext uri="{FF2B5EF4-FFF2-40B4-BE49-F238E27FC236}">
                <a16:creationId xmlns:a16="http://schemas.microsoft.com/office/drawing/2014/main" id="{D5E07B8D-715C-1FFE-37AC-327C51ED3902}"/>
              </a:ext>
            </a:extLst>
          </p:cNvPr>
          <p:cNvPicPr>
            <a:picLocks noChangeAspect="1"/>
          </p:cNvPicPr>
          <p:nvPr/>
        </p:nvPicPr>
        <p:blipFill rotWithShape="1">
          <a:blip r:embed="rId10"/>
          <a:srcRect t="26570" r="13538"/>
          <a:stretch/>
        </p:blipFill>
        <p:spPr>
          <a:xfrm>
            <a:off x="544" y="2095294"/>
            <a:ext cx="1736055" cy="1558922"/>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7AC635BB-3C90-1971-223C-D6E44A58BD62}"/>
              </a:ext>
            </a:extLst>
          </p:cNvPr>
          <p:cNvPicPr>
            <a:picLocks noChangeAspect="1"/>
          </p:cNvPicPr>
          <p:nvPr/>
        </p:nvPicPr>
        <p:blipFill rotWithShape="1">
          <a:blip r:embed="rId11"/>
          <a:srcRect l="-114" t="26811" r="13804" b="-407"/>
          <a:stretch/>
        </p:blipFill>
        <p:spPr>
          <a:xfrm>
            <a:off x="1682454" y="2099275"/>
            <a:ext cx="1737331" cy="1613152"/>
          </a:xfrm>
          <a:prstGeom prst="rect">
            <a:avLst/>
          </a:prstGeom>
        </p:spPr>
      </p:pic>
      <p:pic>
        <p:nvPicPr>
          <p:cNvPr id="24" name="Picture 23" descr="A screenshot of a graph&#10;&#10;Description automatically generated">
            <a:extLst>
              <a:ext uri="{FF2B5EF4-FFF2-40B4-BE49-F238E27FC236}">
                <a16:creationId xmlns:a16="http://schemas.microsoft.com/office/drawing/2014/main" id="{1F25B049-0260-2EEC-DCD8-69FE3D327932}"/>
              </a:ext>
            </a:extLst>
          </p:cNvPr>
          <p:cNvPicPr>
            <a:picLocks noChangeAspect="1"/>
          </p:cNvPicPr>
          <p:nvPr/>
        </p:nvPicPr>
        <p:blipFill rotWithShape="1">
          <a:blip r:embed="rId12"/>
          <a:srcRect l="-717" t="26458" r="13707" b="-655"/>
          <a:stretch/>
        </p:blipFill>
        <p:spPr>
          <a:xfrm>
            <a:off x="3355021" y="2104689"/>
            <a:ext cx="1724497" cy="1617973"/>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E466B4BB-6C28-AB1C-C8C9-ABC3A5C525B2}"/>
              </a:ext>
            </a:extLst>
          </p:cNvPr>
          <p:cNvPicPr>
            <a:picLocks noChangeAspect="1"/>
          </p:cNvPicPr>
          <p:nvPr/>
        </p:nvPicPr>
        <p:blipFill rotWithShape="1">
          <a:blip r:embed="rId13"/>
          <a:srcRect l="135" t="26341" r="13864" b="-85"/>
          <a:stretch/>
        </p:blipFill>
        <p:spPr>
          <a:xfrm>
            <a:off x="5012785" y="2100431"/>
            <a:ext cx="1801385" cy="1617122"/>
          </a:xfrm>
          <a:prstGeom prst="rect">
            <a:avLst/>
          </a:prstGeom>
        </p:spPr>
      </p:pic>
      <p:pic>
        <p:nvPicPr>
          <p:cNvPr id="26" name="Picture 25" descr="A screenshot of a graph&#10;&#10;Description automatically generated">
            <a:extLst>
              <a:ext uri="{FF2B5EF4-FFF2-40B4-BE49-F238E27FC236}">
                <a16:creationId xmlns:a16="http://schemas.microsoft.com/office/drawing/2014/main" id="{6D55C915-AB50-8DC7-C7B0-1DCB305F460B}"/>
              </a:ext>
            </a:extLst>
          </p:cNvPr>
          <p:cNvPicPr>
            <a:picLocks noChangeAspect="1"/>
          </p:cNvPicPr>
          <p:nvPr/>
        </p:nvPicPr>
        <p:blipFill rotWithShape="1">
          <a:blip r:embed="rId14"/>
          <a:srcRect l="-234" t="26930" r="13095" b="429"/>
          <a:stretch/>
        </p:blipFill>
        <p:spPr>
          <a:xfrm>
            <a:off x="6757600" y="2125798"/>
            <a:ext cx="1815238" cy="1591869"/>
          </a:xfrm>
          <a:prstGeom prst="rect">
            <a:avLst/>
          </a:prstGeom>
        </p:spPr>
      </p:pic>
      <p:pic>
        <p:nvPicPr>
          <p:cNvPr id="27" name="Picture 26" descr="A screenshot of a graph&#10;&#10;Description automatically generated">
            <a:extLst>
              <a:ext uri="{FF2B5EF4-FFF2-40B4-BE49-F238E27FC236}">
                <a16:creationId xmlns:a16="http://schemas.microsoft.com/office/drawing/2014/main" id="{1C0B7F69-C2B2-AD60-AFD1-1233F68ACF4F}"/>
              </a:ext>
            </a:extLst>
          </p:cNvPr>
          <p:cNvPicPr>
            <a:picLocks noChangeAspect="1"/>
          </p:cNvPicPr>
          <p:nvPr/>
        </p:nvPicPr>
        <p:blipFill rotWithShape="1">
          <a:blip r:embed="rId15"/>
          <a:srcRect l="336" t="25431" r="11884" b="220"/>
          <a:stretch/>
        </p:blipFill>
        <p:spPr>
          <a:xfrm>
            <a:off x="8509539" y="2078310"/>
            <a:ext cx="1800777" cy="1648811"/>
          </a:xfrm>
          <a:prstGeom prst="rect">
            <a:avLst/>
          </a:prstGeom>
        </p:spPr>
      </p:pic>
      <p:pic>
        <p:nvPicPr>
          <p:cNvPr id="28" name="Picture 27" descr="A screenshot of a graph&#10;&#10;Description automatically generated">
            <a:extLst>
              <a:ext uri="{FF2B5EF4-FFF2-40B4-BE49-F238E27FC236}">
                <a16:creationId xmlns:a16="http://schemas.microsoft.com/office/drawing/2014/main" id="{CA2B945B-8ACA-89DC-FE69-9F038674B281}"/>
              </a:ext>
            </a:extLst>
          </p:cNvPr>
          <p:cNvPicPr>
            <a:picLocks noChangeAspect="1"/>
          </p:cNvPicPr>
          <p:nvPr/>
        </p:nvPicPr>
        <p:blipFill rotWithShape="1">
          <a:blip r:embed="rId16"/>
          <a:srcRect t="27101" r="11209" b="291"/>
          <a:stretch/>
        </p:blipFill>
        <p:spPr>
          <a:xfrm>
            <a:off x="10211827" y="2122890"/>
            <a:ext cx="1859764" cy="1614891"/>
          </a:xfrm>
          <a:prstGeom prst="rect">
            <a:avLst/>
          </a:prstGeom>
        </p:spPr>
      </p:pic>
      <p:pic>
        <p:nvPicPr>
          <p:cNvPr id="29" name="Picture 28" descr="A screenshot of a graph&#10;&#10;Description automatically generated">
            <a:extLst>
              <a:ext uri="{FF2B5EF4-FFF2-40B4-BE49-F238E27FC236}">
                <a16:creationId xmlns:a16="http://schemas.microsoft.com/office/drawing/2014/main" id="{DCA031E5-6F8D-D0F5-C913-438D7AFE8F3F}"/>
              </a:ext>
            </a:extLst>
          </p:cNvPr>
          <p:cNvPicPr>
            <a:picLocks noChangeAspect="1"/>
          </p:cNvPicPr>
          <p:nvPr/>
        </p:nvPicPr>
        <p:blipFill rotWithShape="1">
          <a:blip r:embed="rId17"/>
          <a:srcRect t="26635" r="13056" b="188"/>
          <a:stretch/>
        </p:blipFill>
        <p:spPr>
          <a:xfrm>
            <a:off x="10348460" y="3975924"/>
            <a:ext cx="1803493" cy="1620426"/>
          </a:xfrm>
          <a:prstGeom prst="rect">
            <a:avLst/>
          </a:prstGeom>
        </p:spPr>
      </p:pic>
      <p:pic>
        <p:nvPicPr>
          <p:cNvPr id="30" name="Picture 29" descr="A screenshot of a graph&#10;&#10;Description automatically generated">
            <a:extLst>
              <a:ext uri="{FF2B5EF4-FFF2-40B4-BE49-F238E27FC236}">
                <a16:creationId xmlns:a16="http://schemas.microsoft.com/office/drawing/2014/main" id="{12429205-025C-C006-8ACE-EE4AECB846F1}"/>
              </a:ext>
            </a:extLst>
          </p:cNvPr>
          <p:cNvPicPr>
            <a:picLocks noChangeAspect="1"/>
          </p:cNvPicPr>
          <p:nvPr/>
        </p:nvPicPr>
        <p:blipFill rotWithShape="1">
          <a:blip r:embed="rId18"/>
          <a:srcRect l="408" t="27262" r="10482" b="220"/>
          <a:stretch/>
        </p:blipFill>
        <p:spPr>
          <a:xfrm>
            <a:off x="8502717" y="3977524"/>
            <a:ext cx="1944878" cy="1617947"/>
          </a:xfrm>
          <a:prstGeom prst="rect">
            <a:avLst/>
          </a:prstGeom>
        </p:spPr>
      </p:pic>
      <p:pic>
        <p:nvPicPr>
          <p:cNvPr id="31" name="Picture 30" descr="A screenshot of a graph&#10;&#10;Description automatically generated">
            <a:extLst>
              <a:ext uri="{FF2B5EF4-FFF2-40B4-BE49-F238E27FC236}">
                <a16:creationId xmlns:a16="http://schemas.microsoft.com/office/drawing/2014/main" id="{CF6036DF-B37F-E0BA-B6F7-6789B5C35557}"/>
              </a:ext>
            </a:extLst>
          </p:cNvPr>
          <p:cNvPicPr>
            <a:picLocks noChangeAspect="1"/>
          </p:cNvPicPr>
          <p:nvPr/>
        </p:nvPicPr>
        <p:blipFill rotWithShape="1">
          <a:blip r:embed="rId19"/>
          <a:srcRect t="27035" r="13840" b="-1238"/>
          <a:stretch/>
        </p:blipFill>
        <p:spPr>
          <a:xfrm>
            <a:off x="38129" y="3962992"/>
            <a:ext cx="1700334" cy="1581824"/>
          </a:xfrm>
          <a:prstGeom prst="rect">
            <a:avLst/>
          </a:prstGeom>
        </p:spPr>
      </p:pic>
      <p:pic>
        <p:nvPicPr>
          <p:cNvPr id="32" name="Picture 31" descr="A screenshot of a graph&#10;&#10;Description automatically generated">
            <a:extLst>
              <a:ext uri="{FF2B5EF4-FFF2-40B4-BE49-F238E27FC236}">
                <a16:creationId xmlns:a16="http://schemas.microsoft.com/office/drawing/2014/main" id="{269649FE-017E-C233-4C67-6E0A8CAFB54B}"/>
              </a:ext>
            </a:extLst>
          </p:cNvPr>
          <p:cNvPicPr>
            <a:picLocks noChangeAspect="1"/>
          </p:cNvPicPr>
          <p:nvPr/>
        </p:nvPicPr>
        <p:blipFill rotWithShape="1">
          <a:blip r:embed="rId20"/>
          <a:srcRect l="-78" t="27003" r="16504" b="-390"/>
          <a:stretch/>
        </p:blipFill>
        <p:spPr>
          <a:xfrm>
            <a:off x="1663116" y="3969538"/>
            <a:ext cx="1675672" cy="1580875"/>
          </a:xfrm>
          <a:prstGeom prst="rect">
            <a:avLst/>
          </a:prstGeom>
        </p:spPr>
      </p:pic>
      <p:pic>
        <p:nvPicPr>
          <p:cNvPr id="33" name="Picture 32" descr="A screenshot of a graph&#10;&#10;Description automatically generated">
            <a:extLst>
              <a:ext uri="{FF2B5EF4-FFF2-40B4-BE49-F238E27FC236}">
                <a16:creationId xmlns:a16="http://schemas.microsoft.com/office/drawing/2014/main" id="{1D66793B-FAA2-1392-381C-AA4F156B8FDB}"/>
              </a:ext>
            </a:extLst>
          </p:cNvPr>
          <p:cNvPicPr>
            <a:picLocks noChangeAspect="1"/>
          </p:cNvPicPr>
          <p:nvPr/>
        </p:nvPicPr>
        <p:blipFill rotWithShape="1">
          <a:blip r:embed="rId21"/>
          <a:srcRect l="-87" t="28075" r="16514" b="66"/>
          <a:stretch/>
        </p:blipFill>
        <p:spPr>
          <a:xfrm>
            <a:off x="3341720" y="3997756"/>
            <a:ext cx="1683548" cy="1551629"/>
          </a:xfrm>
          <a:prstGeom prst="rect">
            <a:avLst/>
          </a:prstGeom>
        </p:spPr>
      </p:pic>
      <p:pic>
        <p:nvPicPr>
          <p:cNvPr id="34" name="Picture 33" descr="A screenshot of a graph&#10;&#10;Description automatically generated">
            <a:extLst>
              <a:ext uri="{FF2B5EF4-FFF2-40B4-BE49-F238E27FC236}">
                <a16:creationId xmlns:a16="http://schemas.microsoft.com/office/drawing/2014/main" id="{48B3CF98-AE6F-39E6-F9F9-380B8AF6D300}"/>
              </a:ext>
            </a:extLst>
          </p:cNvPr>
          <p:cNvPicPr>
            <a:picLocks noChangeAspect="1"/>
          </p:cNvPicPr>
          <p:nvPr/>
        </p:nvPicPr>
        <p:blipFill rotWithShape="1">
          <a:blip r:embed="rId22"/>
          <a:srcRect t="27319" r="14466" b="613"/>
          <a:stretch/>
        </p:blipFill>
        <p:spPr>
          <a:xfrm>
            <a:off x="5068889" y="3988059"/>
            <a:ext cx="1731149" cy="1604939"/>
          </a:xfrm>
          <a:prstGeom prst="rect">
            <a:avLst/>
          </a:prstGeom>
        </p:spPr>
      </p:pic>
      <p:pic>
        <p:nvPicPr>
          <p:cNvPr id="35" name="Picture 34" descr="A screenshot of a graph&#10;&#10;Description automatically generated">
            <a:extLst>
              <a:ext uri="{FF2B5EF4-FFF2-40B4-BE49-F238E27FC236}">
                <a16:creationId xmlns:a16="http://schemas.microsoft.com/office/drawing/2014/main" id="{3E3B6DCB-3991-EDA2-A32D-B25540352B8D}"/>
              </a:ext>
            </a:extLst>
          </p:cNvPr>
          <p:cNvPicPr>
            <a:picLocks noChangeAspect="1"/>
          </p:cNvPicPr>
          <p:nvPr/>
        </p:nvPicPr>
        <p:blipFill rotWithShape="1">
          <a:blip r:embed="rId23"/>
          <a:srcRect l="-491" t="27709" r="14949" b="-179"/>
          <a:stretch/>
        </p:blipFill>
        <p:spPr>
          <a:xfrm>
            <a:off x="6755596" y="3988805"/>
            <a:ext cx="1727181" cy="1607877"/>
          </a:xfrm>
          <a:prstGeom prst="rect">
            <a:avLst/>
          </a:prstGeom>
        </p:spPr>
      </p:pic>
    </p:spTree>
    <p:extLst>
      <p:ext uri="{BB962C8B-B14F-4D97-AF65-F5344CB8AC3E}">
        <p14:creationId xmlns:p14="http://schemas.microsoft.com/office/powerpoint/2010/main" val="295357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0A184-C374-AF3E-D394-011442EF9FF0}"/>
              </a:ext>
            </a:extLst>
          </p:cNvPr>
          <p:cNvSpPr>
            <a:spLocks noGrp="1"/>
          </p:cNvSpPr>
          <p:nvPr>
            <p:ph type="title"/>
          </p:nvPr>
        </p:nvSpPr>
        <p:spPr>
          <a:xfrm>
            <a:off x="549633" y="228799"/>
            <a:ext cx="11018520" cy="785986"/>
          </a:xfrm>
        </p:spPr>
        <p:txBody>
          <a:bodyPr anchor="b">
            <a:normAutofit/>
          </a:bodyPr>
          <a:lstStyle/>
          <a:p>
            <a:r>
              <a:rPr lang="en-DE" sz="3600"/>
              <a:t>Background/Motivation</a:t>
            </a:r>
          </a:p>
        </p:txBody>
      </p:sp>
      <p:sp>
        <p:nvSpPr>
          <p:cNvPr id="103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2493" y="105573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B74112-3716-C64D-63F8-77EB6699A3AC}"/>
              </a:ext>
            </a:extLst>
          </p:cNvPr>
          <p:cNvSpPr>
            <a:spLocks noGrp="1"/>
          </p:cNvSpPr>
          <p:nvPr>
            <p:ph idx="1"/>
          </p:nvPr>
        </p:nvSpPr>
        <p:spPr>
          <a:xfrm>
            <a:off x="572493" y="1627632"/>
            <a:ext cx="6713552" cy="4562856"/>
          </a:xfrm>
        </p:spPr>
        <p:txBody>
          <a:bodyPr anchor="t">
            <a:normAutofit/>
          </a:bodyPr>
          <a:lstStyle/>
          <a:p>
            <a:r>
              <a:rPr lang="en-DE" sz="1500"/>
              <a:t>Research question: </a:t>
            </a:r>
            <a:r>
              <a:rPr lang="en-DE" sz="1500" b="1"/>
              <a:t>Under what conditions does complexity emerge in romantic relationships?</a:t>
            </a:r>
          </a:p>
          <a:p>
            <a:endParaRPr lang="en-DE" sz="1500"/>
          </a:p>
          <a:p>
            <a:r>
              <a:rPr lang="en-GB" sz="1500" b="0" i="0">
                <a:effectLst/>
              </a:rPr>
              <a:t>Chaos: “When the </a:t>
            </a:r>
            <a:r>
              <a:rPr lang="en-GB" sz="1500" b="1" i="0">
                <a:effectLst/>
              </a:rPr>
              <a:t>present determines the future</a:t>
            </a:r>
            <a:r>
              <a:rPr lang="en-GB" sz="1500" b="0" i="0">
                <a:effectLst/>
              </a:rPr>
              <a:t>, but the </a:t>
            </a:r>
            <a:r>
              <a:rPr lang="en-GB" sz="1500" b="1" i="0">
                <a:effectLst/>
              </a:rPr>
              <a:t>approximate present</a:t>
            </a:r>
            <a:r>
              <a:rPr lang="en-GB" sz="1500" b="0" i="0">
                <a:effectLst/>
              </a:rPr>
              <a:t> does not </a:t>
            </a:r>
            <a:r>
              <a:rPr lang="en-GB" sz="1500" b="1" i="0">
                <a:effectLst/>
              </a:rPr>
              <a:t>approximately determine the future</a:t>
            </a:r>
            <a:r>
              <a:rPr lang="en-GB" sz="1500"/>
              <a:t>”.</a:t>
            </a:r>
          </a:p>
          <a:p>
            <a:pPr marL="742950" lvl="1" indent="-285750"/>
            <a:r>
              <a:rPr lang="en-GB" sz="1500"/>
              <a:t>it must be </a:t>
            </a:r>
            <a:r>
              <a:rPr lang="en-GB" sz="1500" u="sng"/>
              <a:t>sensitive to initial conditions</a:t>
            </a:r>
            <a:r>
              <a:rPr lang="en-GB" sz="1500"/>
              <a:t>,</a:t>
            </a:r>
          </a:p>
          <a:p>
            <a:pPr marL="742950" lvl="1" indent="-285750"/>
            <a:r>
              <a:rPr lang="en-GB" sz="1500"/>
              <a:t>it must be </a:t>
            </a:r>
            <a:r>
              <a:rPr lang="en-GB" sz="1500" u="sng"/>
              <a:t>topologically transitive</a:t>
            </a:r>
            <a:r>
              <a:rPr lang="en-GB" sz="1500"/>
              <a:t>,</a:t>
            </a:r>
          </a:p>
          <a:p>
            <a:pPr marL="742950" lvl="1" indent="-285750"/>
            <a:r>
              <a:rPr lang="en-GB" sz="1500"/>
              <a:t>it must have </a:t>
            </a:r>
            <a:r>
              <a:rPr lang="en-GB" sz="1500" u="sng"/>
              <a:t>dense periodic orbits</a:t>
            </a:r>
            <a:endParaRPr lang="en-GB" sz="1500"/>
          </a:p>
          <a:p>
            <a:pPr marL="742950" lvl="1" indent="-285750"/>
            <a:endParaRPr lang="en-GB" sz="1500"/>
          </a:p>
          <a:p>
            <a:pPr marL="285750" indent="-285750"/>
            <a:r>
              <a:rPr lang="en-GB" sz="1500" b="1"/>
              <a:t>Hypothesis</a:t>
            </a:r>
            <a:r>
              <a:rPr lang="en-GB" sz="1500"/>
              <a:t>: Romantic complexity requires:</a:t>
            </a:r>
          </a:p>
          <a:p>
            <a:pPr marL="742950" lvl="1" indent="-285750"/>
            <a:r>
              <a:rPr lang="en-GB" sz="1500"/>
              <a:t>A particular </a:t>
            </a:r>
            <a:r>
              <a:rPr lang="en-GB" sz="1500" u="sng"/>
              <a:t>set of character traits </a:t>
            </a:r>
            <a:r>
              <a:rPr lang="en-GB" sz="1500"/>
              <a:t>(parameters) – insecurity, wrong expectations</a:t>
            </a:r>
          </a:p>
          <a:p>
            <a:pPr marL="742950" lvl="1" indent="-285750"/>
            <a:r>
              <a:rPr lang="en-GB" sz="1500" u="sng"/>
              <a:t>External influences </a:t>
            </a:r>
            <a:r>
              <a:rPr lang="en-GB" sz="1500"/>
              <a:t>(environmental noise or inspiration term)</a:t>
            </a:r>
          </a:p>
          <a:p>
            <a:pPr marL="742950" lvl="1" indent="-285750"/>
            <a:r>
              <a:rPr lang="en-GB" sz="1500" u="sng"/>
              <a:t>Third parties displaying interest</a:t>
            </a:r>
            <a:r>
              <a:rPr lang="en-GB" sz="1500"/>
              <a:t> in one of the partners (Higher dimensional dynamical system, network model)</a:t>
            </a:r>
          </a:p>
          <a:p>
            <a:pPr marL="742950" lvl="1" indent="-285750"/>
            <a:endParaRPr lang="en-GB" sz="1500"/>
          </a:p>
          <a:p>
            <a:pPr marL="285750" indent="-285750"/>
            <a:endParaRPr lang="en-GB" sz="1500"/>
          </a:p>
          <a:p>
            <a:endParaRPr lang="en-DE" sz="1500"/>
          </a:p>
        </p:txBody>
      </p:sp>
      <p:pic>
        <p:nvPicPr>
          <p:cNvPr id="1026" name="Picture 2" descr="The Butterfly Effect: Meet the Lorenz Attractor | by Yash | Quantaphy |  Medium">
            <a:extLst>
              <a:ext uri="{FF2B5EF4-FFF2-40B4-BE49-F238E27FC236}">
                <a16:creationId xmlns:a16="http://schemas.microsoft.com/office/drawing/2014/main" id="{0C121BE0-10A9-0E2D-B393-27304DDB1A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05" r="20841"/>
          <a:stretch/>
        </p:blipFill>
        <p:spPr bwMode="auto">
          <a:xfrm>
            <a:off x="7675658" y="1627632"/>
            <a:ext cx="3941064" cy="45628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208701C-C4DE-2026-D445-97F6B053912A}"/>
              </a:ext>
            </a:extLst>
          </p:cNvPr>
          <p:cNvSpPr txBox="1"/>
          <p:nvPr/>
        </p:nvSpPr>
        <p:spPr>
          <a:xfrm>
            <a:off x="9622224" y="6611779"/>
            <a:ext cx="2566728" cy="246221"/>
          </a:xfrm>
          <a:prstGeom prst="rect">
            <a:avLst/>
          </a:prstGeom>
          <a:noFill/>
        </p:spPr>
        <p:txBody>
          <a:bodyPr wrap="none" rtlCol="0">
            <a:spAutoFit/>
          </a:bodyPr>
          <a:lstStyle/>
          <a:p>
            <a:r>
              <a:rPr lang="en-GB" sz="1000">
                <a:effectLst/>
              </a:rPr>
              <a:t>Lorenz, E. N. (1993). The Essence of Chaos</a:t>
            </a:r>
          </a:p>
        </p:txBody>
      </p:sp>
    </p:spTree>
    <p:extLst>
      <p:ext uri="{BB962C8B-B14F-4D97-AF65-F5344CB8AC3E}">
        <p14:creationId xmlns:p14="http://schemas.microsoft.com/office/powerpoint/2010/main" val="2753996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C277B7-0E4B-A5DC-115B-0713E296FB9C}"/>
              </a:ext>
            </a:extLst>
          </p:cNvPr>
          <p:cNvSpPr txBox="1"/>
          <p:nvPr/>
        </p:nvSpPr>
        <p:spPr>
          <a:xfrm>
            <a:off x="-72449" y="3187381"/>
            <a:ext cx="102189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all params set to 0.1, change in graph as </a:t>
            </a:r>
            <a:r>
              <a:rPr lang="en-US" err="1"/>
              <a:t>ayx</a:t>
            </a:r>
            <a:r>
              <a:rPr lang="en-US"/>
              <a:t> = [1, 0.5, 0.1, -0.1, </a:t>
            </a:r>
          </a:p>
          <a:p>
            <a:r>
              <a:rPr lang="en-US"/>
              <a:t>                    -0.2, -0.4, -0.7, -1]</a:t>
            </a:r>
          </a:p>
        </p:txBody>
      </p:sp>
      <p:pic>
        <p:nvPicPr>
          <p:cNvPr id="11" name="Content Placeholder 10" descr="A screenshot of a graph&#10;&#10;Description automatically generated">
            <a:extLst>
              <a:ext uri="{FF2B5EF4-FFF2-40B4-BE49-F238E27FC236}">
                <a16:creationId xmlns:a16="http://schemas.microsoft.com/office/drawing/2014/main" id="{7E8B3D93-1F1F-5F7C-2CB4-720AD94DFC19}"/>
              </a:ext>
            </a:extLst>
          </p:cNvPr>
          <p:cNvPicPr>
            <a:picLocks noGrp="1" noChangeAspect="1"/>
          </p:cNvPicPr>
          <p:nvPr>
            <p:ph idx="1"/>
          </p:nvPr>
        </p:nvPicPr>
        <p:blipFill rotWithShape="1">
          <a:blip r:embed="rId3"/>
          <a:srcRect l="1795" t="26866" r="14791" b="-166"/>
          <a:stretch/>
        </p:blipFill>
        <p:spPr>
          <a:xfrm>
            <a:off x="-4787" y="28013"/>
            <a:ext cx="2913099" cy="2776377"/>
          </a:xfrm>
        </p:spPr>
      </p:pic>
      <p:pic>
        <p:nvPicPr>
          <p:cNvPr id="12" name="Picture 11">
            <a:extLst>
              <a:ext uri="{FF2B5EF4-FFF2-40B4-BE49-F238E27FC236}">
                <a16:creationId xmlns:a16="http://schemas.microsoft.com/office/drawing/2014/main" id="{3268EC9A-2121-A156-C268-6EE956D7B1B6}"/>
              </a:ext>
            </a:extLst>
          </p:cNvPr>
          <p:cNvPicPr>
            <a:picLocks noChangeAspect="1"/>
          </p:cNvPicPr>
          <p:nvPr/>
        </p:nvPicPr>
        <p:blipFill rotWithShape="1">
          <a:blip r:embed="rId4"/>
          <a:srcRect l="1335" t="26866" r="10406" b="-220"/>
          <a:stretch/>
        </p:blipFill>
        <p:spPr>
          <a:xfrm>
            <a:off x="5950250" y="29813"/>
            <a:ext cx="3137759" cy="2780178"/>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BA2E7CAE-8ADF-D3B7-DCA3-2D391CD8FC96}"/>
              </a:ext>
            </a:extLst>
          </p:cNvPr>
          <p:cNvPicPr>
            <a:picLocks noChangeAspect="1"/>
          </p:cNvPicPr>
          <p:nvPr/>
        </p:nvPicPr>
        <p:blipFill rotWithShape="1">
          <a:blip r:embed="rId5"/>
          <a:srcRect l="1805" t="26866" r="9564" b="-218"/>
          <a:stretch/>
        </p:blipFill>
        <p:spPr>
          <a:xfrm>
            <a:off x="9084789" y="29903"/>
            <a:ext cx="3080287" cy="2780139"/>
          </a:xfrm>
          <a:prstGeom prst="rect">
            <a:avLst/>
          </a:prstGeom>
        </p:spPr>
      </p:pic>
      <p:pic>
        <p:nvPicPr>
          <p:cNvPr id="14" name="Picture 13" descr="A screenshot of a graph&#10;&#10;Description automatically generated">
            <a:extLst>
              <a:ext uri="{FF2B5EF4-FFF2-40B4-BE49-F238E27FC236}">
                <a16:creationId xmlns:a16="http://schemas.microsoft.com/office/drawing/2014/main" id="{2BFFF58D-950A-0822-CD0B-88D7911205D5}"/>
              </a:ext>
            </a:extLst>
          </p:cNvPr>
          <p:cNvPicPr>
            <a:picLocks noChangeAspect="1"/>
          </p:cNvPicPr>
          <p:nvPr/>
        </p:nvPicPr>
        <p:blipFill rotWithShape="1">
          <a:blip r:embed="rId6"/>
          <a:srcRect l="1795" t="25948" r="14832" b="-448"/>
          <a:stretch/>
        </p:blipFill>
        <p:spPr>
          <a:xfrm>
            <a:off x="68486" y="4007816"/>
            <a:ext cx="2951096" cy="2851942"/>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1B25A629-E201-804C-7A56-CCDBE0624D2D}"/>
              </a:ext>
            </a:extLst>
          </p:cNvPr>
          <p:cNvPicPr>
            <a:picLocks noChangeAspect="1"/>
          </p:cNvPicPr>
          <p:nvPr/>
        </p:nvPicPr>
        <p:blipFill rotWithShape="1">
          <a:blip r:embed="rId7"/>
          <a:srcRect l="2098" t="26602" r="14336" b="275"/>
          <a:stretch/>
        </p:blipFill>
        <p:spPr>
          <a:xfrm>
            <a:off x="2962716" y="4008797"/>
            <a:ext cx="3036886" cy="2853972"/>
          </a:xfrm>
          <a:prstGeom prst="rect">
            <a:avLst/>
          </a:prstGeom>
        </p:spPr>
      </p:pic>
      <p:pic>
        <p:nvPicPr>
          <p:cNvPr id="16" name="Picture 15" descr="A screenshot of a graph&#10;&#10;Description automatically generated">
            <a:extLst>
              <a:ext uri="{FF2B5EF4-FFF2-40B4-BE49-F238E27FC236}">
                <a16:creationId xmlns:a16="http://schemas.microsoft.com/office/drawing/2014/main" id="{A4342882-3F8A-38C2-148E-5B78227EE41F}"/>
              </a:ext>
            </a:extLst>
          </p:cNvPr>
          <p:cNvPicPr>
            <a:picLocks noChangeAspect="1"/>
          </p:cNvPicPr>
          <p:nvPr/>
        </p:nvPicPr>
        <p:blipFill rotWithShape="1">
          <a:blip r:embed="rId8"/>
          <a:srcRect l="1418" t="26056" r="14184" b="616"/>
          <a:stretch/>
        </p:blipFill>
        <p:spPr>
          <a:xfrm>
            <a:off x="5948714" y="4007109"/>
            <a:ext cx="3016322" cy="2855474"/>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33D26970-D422-2127-726E-AFA2D2FEDC62}"/>
              </a:ext>
            </a:extLst>
          </p:cNvPr>
          <p:cNvPicPr>
            <a:picLocks noChangeAspect="1"/>
          </p:cNvPicPr>
          <p:nvPr/>
        </p:nvPicPr>
        <p:blipFill rotWithShape="1">
          <a:blip r:embed="rId9"/>
          <a:srcRect l="1724" t="26637" r="11449" b="-76"/>
          <a:stretch/>
        </p:blipFill>
        <p:spPr>
          <a:xfrm>
            <a:off x="8997418" y="4008881"/>
            <a:ext cx="3175629" cy="2853957"/>
          </a:xfrm>
          <a:prstGeom prst="rect">
            <a:avLst/>
          </a:prstGeom>
        </p:spPr>
      </p:pic>
      <p:pic>
        <p:nvPicPr>
          <p:cNvPr id="18" name="Picture 17" descr="A screenshot of a graph&#10;&#10;Description automatically generated">
            <a:extLst>
              <a:ext uri="{FF2B5EF4-FFF2-40B4-BE49-F238E27FC236}">
                <a16:creationId xmlns:a16="http://schemas.microsoft.com/office/drawing/2014/main" id="{5E8B98EC-82DD-F461-D3B1-AB4DE98C2858}"/>
              </a:ext>
            </a:extLst>
          </p:cNvPr>
          <p:cNvPicPr>
            <a:picLocks noChangeAspect="1"/>
          </p:cNvPicPr>
          <p:nvPr/>
        </p:nvPicPr>
        <p:blipFill rotWithShape="1">
          <a:blip r:embed="rId10"/>
          <a:srcRect l="1933" t="26866" r="8612" b="-226"/>
          <a:stretch/>
        </p:blipFill>
        <p:spPr>
          <a:xfrm>
            <a:off x="2810104" y="29453"/>
            <a:ext cx="3191888" cy="2780361"/>
          </a:xfrm>
          <a:prstGeom prst="rect">
            <a:avLst/>
          </a:prstGeom>
        </p:spPr>
      </p:pic>
    </p:spTree>
    <p:extLst>
      <p:ext uri="{BB962C8B-B14F-4D97-AF65-F5344CB8AC3E}">
        <p14:creationId xmlns:p14="http://schemas.microsoft.com/office/powerpoint/2010/main" val="3721577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screenshot of a graph&#10;&#10;Description automatically generated">
            <a:extLst>
              <a:ext uri="{FF2B5EF4-FFF2-40B4-BE49-F238E27FC236}">
                <a16:creationId xmlns:a16="http://schemas.microsoft.com/office/drawing/2014/main" id="{0CB34259-9B22-96E7-FC79-FF58B14A5DA4}"/>
              </a:ext>
            </a:extLst>
          </p:cNvPr>
          <p:cNvPicPr>
            <a:picLocks noGrp="1" noChangeAspect="1"/>
          </p:cNvPicPr>
          <p:nvPr>
            <p:ph idx="1"/>
          </p:nvPr>
        </p:nvPicPr>
        <p:blipFill>
          <a:blip r:embed="rId3"/>
          <a:stretch>
            <a:fillRect/>
          </a:stretch>
        </p:blipFill>
        <p:spPr>
          <a:xfrm>
            <a:off x="2995" y="-1764"/>
            <a:ext cx="4050955" cy="6164616"/>
          </a:xfrm>
        </p:spPr>
      </p:pic>
      <p:pic>
        <p:nvPicPr>
          <p:cNvPr id="14" name="Picture 13" descr="A screenshot of a graph&#10;&#10;Description automatically generated">
            <a:extLst>
              <a:ext uri="{FF2B5EF4-FFF2-40B4-BE49-F238E27FC236}">
                <a16:creationId xmlns:a16="http://schemas.microsoft.com/office/drawing/2014/main" id="{58DE9E06-2E48-A178-09C6-8BDE7255A778}"/>
              </a:ext>
            </a:extLst>
          </p:cNvPr>
          <p:cNvPicPr>
            <a:picLocks noChangeAspect="1"/>
          </p:cNvPicPr>
          <p:nvPr/>
        </p:nvPicPr>
        <p:blipFill>
          <a:blip r:embed="rId4"/>
          <a:stretch>
            <a:fillRect/>
          </a:stretch>
        </p:blipFill>
        <p:spPr>
          <a:xfrm>
            <a:off x="4059621" y="0"/>
            <a:ext cx="4051592" cy="6159501"/>
          </a:xfrm>
          <a:prstGeom prst="rect">
            <a:avLst/>
          </a:prstGeom>
        </p:spPr>
      </p:pic>
      <p:sp>
        <p:nvSpPr>
          <p:cNvPr id="15" name="TextBox 14">
            <a:extLst>
              <a:ext uri="{FF2B5EF4-FFF2-40B4-BE49-F238E27FC236}">
                <a16:creationId xmlns:a16="http://schemas.microsoft.com/office/drawing/2014/main" id="{D14BADDE-BB51-EED8-30F0-E8BDAA00F4A8}"/>
              </a:ext>
            </a:extLst>
          </p:cNvPr>
          <p:cNvSpPr txBox="1"/>
          <p:nvPr/>
        </p:nvSpPr>
        <p:spPr>
          <a:xfrm>
            <a:off x="7805765" y="6212094"/>
            <a:ext cx="48285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t>axx</a:t>
            </a:r>
            <a:r>
              <a:rPr lang="en-US" sz="1200"/>
              <a:t>=0.75, </a:t>
            </a:r>
            <a:r>
              <a:rPr lang="en-US" sz="1200" err="1"/>
              <a:t>bxx</a:t>
            </a:r>
            <a:r>
              <a:rPr lang="en-US" sz="1200"/>
              <a:t>=0.5, and renormalize, small change</a:t>
            </a:r>
            <a:endParaRPr lang="en-US"/>
          </a:p>
          <a:p>
            <a:r>
              <a:rPr lang="en-US" sz="1200" err="1"/>
              <a:t>axx</a:t>
            </a:r>
            <a:r>
              <a:rPr lang="en-US" sz="1200"/>
              <a:t>=[0.57, -0.10, -0.24, 0.04, -0.04, -0.17] </a:t>
            </a:r>
            <a:endParaRPr lang="en-US"/>
          </a:p>
          <a:p>
            <a:r>
              <a:rPr lang="en-US" sz="1200" err="1"/>
              <a:t>bxx</a:t>
            </a:r>
            <a:r>
              <a:rPr lang="en-US" sz="1200"/>
              <a:t>=[0.45, 0.21, 0.19, 0.12, -0.13, 0.24]</a:t>
            </a:r>
            <a:endParaRPr lang="en-US"/>
          </a:p>
        </p:txBody>
      </p:sp>
      <p:sp>
        <p:nvSpPr>
          <p:cNvPr id="20" name="TextBox 19">
            <a:extLst>
              <a:ext uri="{FF2B5EF4-FFF2-40B4-BE49-F238E27FC236}">
                <a16:creationId xmlns:a16="http://schemas.microsoft.com/office/drawing/2014/main" id="{6A509C1C-6683-8F6D-328A-C887150DB824}"/>
              </a:ext>
            </a:extLst>
          </p:cNvPr>
          <p:cNvSpPr txBox="1"/>
          <p:nvPr/>
        </p:nvSpPr>
        <p:spPr>
          <a:xfrm>
            <a:off x="819" y="6170561"/>
            <a:ext cx="42180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Program started from beginning with random parameters </a:t>
            </a:r>
          </a:p>
          <a:p>
            <a:r>
              <a:rPr lang="en-US" sz="1200" err="1"/>
              <a:t>axx</a:t>
            </a:r>
            <a:r>
              <a:rPr lang="en-US" sz="1200"/>
              <a:t>=[0.69, -0.38, -1, 0.27, -0.11, -0.7] </a:t>
            </a:r>
          </a:p>
          <a:p>
            <a:r>
              <a:rPr lang="en-US" sz="1200" err="1"/>
              <a:t>bxx</a:t>
            </a:r>
            <a:r>
              <a:rPr lang="en-US" sz="1200"/>
              <a:t> = [-0.16, 0.8, 0.74, 0.43, -0.68, 0.97]</a:t>
            </a:r>
            <a:endParaRPr lang="en-US"/>
          </a:p>
        </p:txBody>
      </p:sp>
      <p:sp>
        <p:nvSpPr>
          <p:cNvPr id="21" name="TextBox 20">
            <a:extLst>
              <a:ext uri="{FF2B5EF4-FFF2-40B4-BE49-F238E27FC236}">
                <a16:creationId xmlns:a16="http://schemas.microsoft.com/office/drawing/2014/main" id="{9D7AA728-2499-8859-857C-723A9544E471}"/>
              </a:ext>
            </a:extLst>
          </p:cNvPr>
          <p:cNvSpPr txBox="1"/>
          <p:nvPr/>
        </p:nvSpPr>
        <p:spPr>
          <a:xfrm>
            <a:off x="4324965" y="6168512"/>
            <a:ext cx="35133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Normalize params, sum=0, </a:t>
            </a:r>
            <a:endParaRPr lang="en-US"/>
          </a:p>
          <a:p>
            <a:r>
              <a:rPr lang="en-US" sz="1200" err="1"/>
              <a:t>axx</a:t>
            </a:r>
            <a:r>
              <a:rPr lang="en-US" sz="1200"/>
              <a:t> =[0.17, -0.11, -0.27, 0.15, 0.20, 0.06, 0.03] </a:t>
            </a:r>
            <a:endParaRPr lang="en-US"/>
          </a:p>
          <a:p>
            <a:r>
              <a:rPr lang="en-US" sz="1200" err="1"/>
              <a:t>bxx</a:t>
            </a:r>
            <a:r>
              <a:rPr lang="en-US" sz="1200"/>
              <a:t> = [0.00, 0.24, 0.22, 0.15, -0.13, 0.28]</a:t>
            </a:r>
            <a:endParaRPr lang="en-US"/>
          </a:p>
        </p:txBody>
      </p:sp>
      <p:pic>
        <p:nvPicPr>
          <p:cNvPr id="4" name="Picture 3" descr="A screenshot of a graph&#10;&#10;Description automatically generated">
            <a:extLst>
              <a:ext uri="{FF2B5EF4-FFF2-40B4-BE49-F238E27FC236}">
                <a16:creationId xmlns:a16="http://schemas.microsoft.com/office/drawing/2014/main" id="{738316C1-64B2-A5CC-EAE1-311F59735C00}"/>
              </a:ext>
            </a:extLst>
          </p:cNvPr>
          <p:cNvPicPr>
            <a:picLocks noChangeAspect="1"/>
          </p:cNvPicPr>
          <p:nvPr/>
        </p:nvPicPr>
        <p:blipFill>
          <a:blip r:embed="rId5"/>
          <a:stretch>
            <a:fillRect/>
          </a:stretch>
        </p:blipFill>
        <p:spPr>
          <a:xfrm>
            <a:off x="8110789" y="0"/>
            <a:ext cx="4073257" cy="6172024"/>
          </a:xfrm>
          <a:prstGeom prst="rect">
            <a:avLst/>
          </a:prstGeom>
        </p:spPr>
      </p:pic>
    </p:spTree>
    <p:extLst>
      <p:ext uri="{BB962C8B-B14F-4D97-AF65-F5344CB8AC3E}">
        <p14:creationId xmlns:p14="http://schemas.microsoft.com/office/powerpoint/2010/main" val="116415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1636-F11E-6125-AB30-DB1BB4E03D50}"/>
              </a:ext>
            </a:extLst>
          </p:cNvPr>
          <p:cNvSpPr>
            <a:spLocks noGrp="1"/>
          </p:cNvSpPr>
          <p:nvPr>
            <p:ph type="title"/>
          </p:nvPr>
        </p:nvSpPr>
        <p:spPr/>
        <p:txBody>
          <a:bodyPr/>
          <a:lstStyle/>
          <a:p>
            <a:endParaRPr lang="en-US"/>
          </a:p>
        </p:txBody>
      </p:sp>
      <p:pic>
        <p:nvPicPr>
          <p:cNvPr id="4" name="Content Placeholder 3" descr="A graph of two people&#10;&#10;Description automatically generated">
            <a:extLst>
              <a:ext uri="{FF2B5EF4-FFF2-40B4-BE49-F238E27FC236}">
                <a16:creationId xmlns:a16="http://schemas.microsoft.com/office/drawing/2014/main" id="{036039DA-41A9-2218-0F05-99F320C16A8F}"/>
              </a:ext>
            </a:extLst>
          </p:cNvPr>
          <p:cNvPicPr>
            <a:picLocks noGrp="1" noChangeAspect="1"/>
          </p:cNvPicPr>
          <p:nvPr>
            <p:ph idx="1"/>
          </p:nvPr>
        </p:nvPicPr>
        <p:blipFill>
          <a:blip r:embed="rId3"/>
          <a:stretch>
            <a:fillRect/>
          </a:stretch>
        </p:blipFill>
        <p:spPr>
          <a:xfrm>
            <a:off x="0" y="-64"/>
            <a:ext cx="5375564" cy="1719679"/>
          </a:xfrm>
        </p:spPr>
      </p:pic>
      <p:pic>
        <p:nvPicPr>
          <p:cNvPr id="5" name="Picture 4" descr="A graph of two people&#10;&#10;Description automatically generated">
            <a:extLst>
              <a:ext uri="{FF2B5EF4-FFF2-40B4-BE49-F238E27FC236}">
                <a16:creationId xmlns:a16="http://schemas.microsoft.com/office/drawing/2014/main" id="{C58DE08B-FA3D-B787-14E5-F193C51E80A5}"/>
              </a:ext>
            </a:extLst>
          </p:cNvPr>
          <p:cNvPicPr>
            <a:picLocks noChangeAspect="1"/>
          </p:cNvPicPr>
          <p:nvPr/>
        </p:nvPicPr>
        <p:blipFill>
          <a:blip r:embed="rId4"/>
          <a:stretch>
            <a:fillRect/>
          </a:stretch>
        </p:blipFill>
        <p:spPr>
          <a:xfrm>
            <a:off x="-41564" y="1708296"/>
            <a:ext cx="5417128" cy="1709591"/>
          </a:xfrm>
          <a:prstGeom prst="rect">
            <a:avLst/>
          </a:prstGeom>
        </p:spPr>
      </p:pic>
      <p:pic>
        <p:nvPicPr>
          <p:cNvPr id="6" name="Picture 5">
            <a:extLst>
              <a:ext uri="{FF2B5EF4-FFF2-40B4-BE49-F238E27FC236}">
                <a16:creationId xmlns:a16="http://schemas.microsoft.com/office/drawing/2014/main" id="{9CE81410-2585-F1B1-FDC2-1E4EFD73CD3B}"/>
              </a:ext>
            </a:extLst>
          </p:cNvPr>
          <p:cNvPicPr>
            <a:picLocks noChangeAspect="1"/>
          </p:cNvPicPr>
          <p:nvPr/>
        </p:nvPicPr>
        <p:blipFill>
          <a:blip r:embed="rId5"/>
          <a:stretch>
            <a:fillRect/>
          </a:stretch>
        </p:blipFill>
        <p:spPr>
          <a:xfrm>
            <a:off x="55418" y="3430660"/>
            <a:ext cx="5361709" cy="1686936"/>
          </a:xfrm>
          <a:prstGeom prst="rect">
            <a:avLst/>
          </a:prstGeom>
        </p:spPr>
      </p:pic>
      <p:pic>
        <p:nvPicPr>
          <p:cNvPr id="7" name="Picture 6" descr="A graph of two people&#10;&#10;Description automatically generated">
            <a:extLst>
              <a:ext uri="{FF2B5EF4-FFF2-40B4-BE49-F238E27FC236}">
                <a16:creationId xmlns:a16="http://schemas.microsoft.com/office/drawing/2014/main" id="{86A728AA-0D60-0218-1176-78EEFF8F09C6}"/>
              </a:ext>
            </a:extLst>
          </p:cNvPr>
          <p:cNvPicPr>
            <a:picLocks noChangeAspect="1"/>
          </p:cNvPicPr>
          <p:nvPr/>
        </p:nvPicPr>
        <p:blipFill>
          <a:blip r:embed="rId6"/>
          <a:stretch>
            <a:fillRect/>
          </a:stretch>
        </p:blipFill>
        <p:spPr>
          <a:xfrm>
            <a:off x="-6927" y="5188772"/>
            <a:ext cx="5347854" cy="1565073"/>
          </a:xfrm>
          <a:prstGeom prst="rect">
            <a:avLst/>
          </a:prstGeom>
        </p:spPr>
      </p:pic>
      <p:pic>
        <p:nvPicPr>
          <p:cNvPr id="8" name="Picture 7" descr="A graph of a line graph and a graph of a line graph&#10;&#10;Description automatically generated">
            <a:extLst>
              <a:ext uri="{FF2B5EF4-FFF2-40B4-BE49-F238E27FC236}">
                <a16:creationId xmlns:a16="http://schemas.microsoft.com/office/drawing/2014/main" id="{EE115D6F-1D8A-9996-8166-7B4A6523E593}"/>
              </a:ext>
            </a:extLst>
          </p:cNvPr>
          <p:cNvPicPr>
            <a:picLocks noChangeAspect="1"/>
          </p:cNvPicPr>
          <p:nvPr/>
        </p:nvPicPr>
        <p:blipFill>
          <a:blip r:embed="rId7"/>
          <a:stretch>
            <a:fillRect/>
          </a:stretch>
        </p:blipFill>
        <p:spPr>
          <a:xfrm>
            <a:off x="5472544" y="1031"/>
            <a:ext cx="5306293" cy="1702047"/>
          </a:xfrm>
          <a:prstGeom prst="rect">
            <a:avLst/>
          </a:prstGeom>
        </p:spPr>
      </p:pic>
      <p:pic>
        <p:nvPicPr>
          <p:cNvPr id="9" name="Picture 8" descr="A graph of a graph and a graph of a graph&#10;&#10;Description automatically generated">
            <a:extLst>
              <a:ext uri="{FF2B5EF4-FFF2-40B4-BE49-F238E27FC236}">
                <a16:creationId xmlns:a16="http://schemas.microsoft.com/office/drawing/2014/main" id="{C4964127-3F58-F0A9-00B7-5C91AB036721}"/>
              </a:ext>
            </a:extLst>
          </p:cNvPr>
          <p:cNvPicPr>
            <a:picLocks noChangeAspect="1"/>
          </p:cNvPicPr>
          <p:nvPr/>
        </p:nvPicPr>
        <p:blipFill>
          <a:blip r:embed="rId8"/>
          <a:stretch>
            <a:fillRect/>
          </a:stretch>
        </p:blipFill>
        <p:spPr>
          <a:xfrm>
            <a:off x="5472545" y="1715093"/>
            <a:ext cx="5777347" cy="1730633"/>
          </a:xfrm>
          <a:prstGeom prst="rect">
            <a:avLst/>
          </a:prstGeom>
        </p:spPr>
      </p:pic>
      <p:pic>
        <p:nvPicPr>
          <p:cNvPr id="10" name="Picture 9" descr="A graph of two people&#10;&#10;Description automatically generated">
            <a:extLst>
              <a:ext uri="{FF2B5EF4-FFF2-40B4-BE49-F238E27FC236}">
                <a16:creationId xmlns:a16="http://schemas.microsoft.com/office/drawing/2014/main" id="{7B314F7A-C1CE-80E1-1669-B2A2DEE16B2F}"/>
              </a:ext>
            </a:extLst>
          </p:cNvPr>
          <p:cNvPicPr>
            <a:picLocks noChangeAspect="1"/>
          </p:cNvPicPr>
          <p:nvPr/>
        </p:nvPicPr>
        <p:blipFill>
          <a:blip r:embed="rId9"/>
          <a:stretch>
            <a:fillRect/>
          </a:stretch>
        </p:blipFill>
        <p:spPr>
          <a:xfrm>
            <a:off x="5555672" y="3431105"/>
            <a:ext cx="5555674" cy="1734535"/>
          </a:xfrm>
          <a:prstGeom prst="rect">
            <a:avLst/>
          </a:prstGeom>
        </p:spPr>
      </p:pic>
      <p:pic>
        <p:nvPicPr>
          <p:cNvPr id="11" name="Picture 10" descr="A graph of two people&#10;&#10;Description automatically generated">
            <a:extLst>
              <a:ext uri="{FF2B5EF4-FFF2-40B4-BE49-F238E27FC236}">
                <a16:creationId xmlns:a16="http://schemas.microsoft.com/office/drawing/2014/main" id="{513C1636-0554-C80E-CB49-D0B6C275C0F7}"/>
              </a:ext>
            </a:extLst>
          </p:cNvPr>
          <p:cNvPicPr>
            <a:picLocks noChangeAspect="1"/>
          </p:cNvPicPr>
          <p:nvPr/>
        </p:nvPicPr>
        <p:blipFill>
          <a:blip r:embed="rId10"/>
          <a:stretch>
            <a:fillRect/>
          </a:stretch>
        </p:blipFill>
        <p:spPr>
          <a:xfrm>
            <a:off x="5555671" y="5124994"/>
            <a:ext cx="5791201" cy="1734191"/>
          </a:xfrm>
          <a:prstGeom prst="rect">
            <a:avLst/>
          </a:prstGeom>
        </p:spPr>
      </p:pic>
    </p:spTree>
    <p:extLst>
      <p:ext uri="{BB962C8B-B14F-4D97-AF65-F5344CB8AC3E}">
        <p14:creationId xmlns:p14="http://schemas.microsoft.com/office/powerpoint/2010/main" val="3225066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C5D0-194B-43B9-DB7C-BDC0649AED0D}"/>
              </a:ext>
            </a:extLst>
          </p:cNvPr>
          <p:cNvSpPr>
            <a:spLocks noGrp="1"/>
          </p:cNvSpPr>
          <p:nvPr>
            <p:ph type="title"/>
          </p:nvPr>
        </p:nvSpPr>
        <p:spPr>
          <a:xfrm>
            <a:off x="4654296" y="329184"/>
            <a:ext cx="6894576" cy="1783080"/>
          </a:xfrm>
        </p:spPr>
        <p:txBody>
          <a:bodyPr anchor="b">
            <a:normAutofit/>
          </a:bodyPr>
          <a:lstStyle/>
          <a:p>
            <a:r>
              <a:rPr lang="en-DE" sz="3600"/>
              <a:t>Final remarks: </a:t>
            </a:r>
            <a:br>
              <a:rPr lang="en-DE" sz="3600"/>
            </a:br>
            <a:r>
              <a:rPr lang="en-DE" sz="3600"/>
              <a:t>Shortcomings of the Model</a:t>
            </a:r>
          </a:p>
        </p:txBody>
      </p:sp>
      <p:pic>
        <p:nvPicPr>
          <p:cNvPr id="5" name="Picture 4">
            <a:extLst>
              <a:ext uri="{FF2B5EF4-FFF2-40B4-BE49-F238E27FC236}">
                <a16:creationId xmlns:a16="http://schemas.microsoft.com/office/drawing/2014/main" id="{192D299B-6B21-9993-25D1-55DCB4506600}"/>
              </a:ext>
            </a:extLst>
          </p:cNvPr>
          <p:cNvPicPr>
            <a:picLocks noChangeAspect="1"/>
          </p:cNvPicPr>
          <p:nvPr/>
        </p:nvPicPr>
        <p:blipFill rotWithShape="1">
          <a:blip r:embed="rId2"/>
          <a:srcRect l="25610" r="25610"/>
          <a:stretch/>
        </p:blipFill>
        <p:spPr>
          <a:xfrm>
            <a:off x="0" y="0"/>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6" name="Content Placeholder 5">
            <a:extLst>
              <a:ext uri="{FF2B5EF4-FFF2-40B4-BE49-F238E27FC236}">
                <a16:creationId xmlns:a16="http://schemas.microsoft.com/office/drawing/2014/main" id="{228DC01D-FEE0-71D7-9F35-99EC6A173BA2}"/>
              </a:ext>
            </a:extLst>
          </p:cNvPr>
          <p:cNvSpPr txBox="1">
            <a:spLocks noGrp="1"/>
          </p:cNvSpPr>
          <p:nvPr>
            <p:ph idx="1"/>
          </p:nvPr>
        </p:nvSpPr>
        <p:spPr>
          <a:xfrm>
            <a:off x="4654296" y="2966460"/>
            <a:ext cx="7268276" cy="2831801"/>
          </a:xfrm>
          <a:prstGeom prst="rect">
            <a:avLst/>
          </a:prstGeom>
          <a:noFill/>
        </p:spPr>
        <p:txBody>
          <a:bodyPr vert="horz" wrap="square" lIns="91440" tIns="45720" rIns="91440" bIns="45720" rtlCol="0" anchor="t">
            <a:spAutoFit/>
          </a:bodyPr>
          <a:lstStyle/>
          <a:p>
            <a:pPr marL="285750" indent="-285750">
              <a:buFont typeface="Arial" panose="020B0604020202020204" pitchFamily="34" charset="0"/>
              <a:buChar char="•"/>
            </a:pPr>
            <a:r>
              <a:rPr lang="en-DE" sz="2000"/>
              <a:t>Doesn’t account for individual differences:</a:t>
            </a:r>
          </a:p>
          <a:p>
            <a:pPr marL="742950" lvl="1" indent="-285750"/>
            <a:r>
              <a:rPr lang="en-DE" sz="1600"/>
              <a:t>sex differences,</a:t>
            </a:r>
          </a:p>
          <a:p>
            <a:pPr marL="742950" lvl="1" indent="-285750"/>
            <a:r>
              <a:rPr lang="en-GB" sz="1600"/>
              <a:t>P</a:t>
            </a:r>
            <a:r>
              <a:rPr lang="en-DE" sz="1600" err="1"/>
              <a:t>sychological</a:t>
            </a:r>
            <a:r>
              <a:rPr lang="en-DE" sz="1600"/>
              <a:t> differences, </a:t>
            </a:r>
          </a:p>
          <a:p>
            <a:pPr marL="742950" lvl="1" indent="-285750"/>
            <a:r>
              <a:rPr lang="en-GB" sz="1600"/>
              <a:t>S</a:t>
            </a:r>
            <a:r>
              <a:rPr lang="en-DE" sz="1600" err="1"/>
              <a:t>tochastic</a:t>
            </a:r>
            <a:r>
              <a:rPr lang="en-DE" sz="1600"/>
              <a:t> effects, </a:t>
            </a:r>
            <a:r>
              <a:rPr lang="en-DE" sz="1600" err="1"/>
              <a:t>etc</a:t>
            </a:r>
          </a:p>
          <a:p>
            <a:r>
              <a:rPr lang="en-DE" sz="2000"/>
              <a:t>For the 4D System:</a:t>
            </a:r>
          </a:p>
          <a:p>
            <a:pPr lvl="1"/>
            <a:r>
              <a:rPr lang="en-DE" sz="1600"/>
              <a:t>When normalizing the parameters, the simulation is "restarting" from the beginning</a:t>
            </a:r>
          </a:p>
          <a:p>
            <a:pPr lvl="1"/>
            <a:r>
              <a:rPr lang="en-DE" sz="1600"/>
              <a:t>The system isn't chaotic, maybe different model needed</a:t>
            </a:r>
          </a:p>
          <a:p>
            <a:pPr marL="342900" indent="-342900"/>
            <a:endParaRPr lang="en-DE" sz="2000"/>
          </a:p>
        </p:txBody>
      </p:sp>
      <p:sp>
        <p:nvSpPr>
          <p:cNvPr id="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ChangeAspect="1"/>
          </p:cNvSpPr>
          <p:nvPr/>
        </p:nvSpPr>
        <p:spPr>
          <a:xfrm>
            <a:off x="4654296" y="2267949"/>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79313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4C5D0-194B-43B9-DB7C-BDC0649AED0D}"/>
              </a:ext>
            </a:extLst>
          </p:cNvPr>
          <p:cNvSpPr>
            <a:spLocks noGrp="1"/>
          </p:cNvSpPr>
          <p:nvPr>
            <p:ph type="title"/>
          </p:nvPr>
        </p:nvSpPr>
        <p:spPr>
          <a:xfrm>
            <a:off x="4654296" y="329184"/>
            <a:ext cx="6894576" cy="1783080"/>
          </a:xfrm>
        </p:spPr>
        <p:txBody>
          <a:bodyPr anchor="b">
            <a:normAutofit/>
          </a:bodyPr>
          <a:lstStyle/>
          <a:p>
            <a:r>
              <a:rPr lang="en-DE" sz="3600"/>
              <a:t>Outline</a:t>
            </a:r>
          </a:p>
        </p:txBody>
      </p:sp>
      <p:pic>
        <p:nvPicPr>
          <p:cNvPr id="5" name="Picture 4">
            <a:extLst>
              <a:ext uri="{FF2B5EF4-FFF2-40B4-BE49-F238E27FC236}">
                <a16:creationId xmlns:a16="http://schemas.microsoft.com/office/drawing/2014/main" id="{192D299B-6B21-9993-25D1-55DCB4506600}"/>
              </a:ext>
            </a:extLst>
          </p:cNvPr>
          <p:cNvPicPr>
            <a:picLocks noChangeAspect="1"/>
          </p:cNvPicPr>
          <p:nvPr/>
        </p:nvPicPr>
        <p:blipFill rotWithShape="1">
          <a:blip r:embed="rId3"/>
          <a:srcRect l="25610" r="2561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a:noFill/>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800600" y="2377440"/>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589B17-1BE0-9707-0364-1A3057998E2A}"/>
              </a:ext>
            </a:extLst>
          </p:cNvPr>
          <p:cNvSpPr>
            <a:spLocks noGrp="1"/>
          </p:cNvSpPr>
          <p:nvPr>
            <p:ph idx="1"/>
          </p:nvPr>
        </p:nvSpPr>
        <p:spPr>
          <a:xfrm>
            <a:off x="4654296" y="2884932"/>
            <a:ext cx="6894576" cy="3483864"/>
          </a:xfrm>
        </p:spPr>
        <p:txBody>
          <a:bodyPr vert="horz" lIns="91440" tIns="45720" rIns="91440" bIns="45720" rtlCol="0">
            <a:normAutofit/>
          </a:bodyPr>
          <a:lstStyle/>
          <a:p>
            <a:pPr marL="514350" indent="-514350">
              <a:buAutoNum type="arabicPeriod"/>
            </a:pPr>
            <a:r>
              <a:rPr lang="en-DE" sz="2000"/>
              <a:t>Base Model and Assumptions</a:t>
            </a:r>
            <a:endParaRPr lang="en-US" sz="2000"/>
          </a:p>
          <a:p>
            <a:pPr marL="514350" indent="-514350">
              <a:buFont typeface="+mj-lt"/>
              <a:buAutoNum type="arabicPeriod"/>
            </a:pPr>
            <a:r>
              <a:rPr lang="en-DE" sz="2000"/>
              <a:t>Emergence of Chaos through Environmental Influence</a:t>
            </a:r>
          </a:p>
          <a:p>
            <a:pPr lvl="1"/>
            <a:r>
              <a:rPr lang="en-DE" sz="2000"/>
              <a:t>Environmental Stress</a:t>
            </a:r>
          </a:p>
          <a:p>
            <a:pPr lvl="1"/>
            <a:r>
              <a:rPr lang="en-DE" sz="2000"/>
              <a:t>Extra Emotional Dimensions</a:t>
            </a:r>
          </a:p>
          <a:p>
            <a:pPr marL="514350" indent="-514350">
              <a:buFont typeface="+mj-lt"/>
              <a:buAutoNum type="arabicPeriod"/>
            </a:pPr>
            <a:r>
              <a:rPr lang="en-DE" sz="2000"/>
              <a:t>Unpredictability in triangular relationships</a:t>
            </a:r>
          </a:p>
          <a:p>
            <a:pPr marL="514350" indent="-514350">
              <a:buFont typeface="+mj-lt"/>
              <a:buAutoNum type="arabicPeriod"/>
            </a:pPr>
            <a:r>
              <a:rPr lang="en-DE" sz="2000"/>
              <a:t>Love as a 6D dynamical system</a:t>
            </a:r>
          </a:p>
          <a:p>
            <a:pPr marL="514350" indent="-514350">
              <a:buAutoNum type="arabicPeriod"/>
            </a:pPr>
            <a:r>
              <a:rPr lang="en-DE" sz="2000"/>
              <a:t>Reduction to a 4D dynamical system and </a:t>
            </a:r>
            <a:br>
              <a:rPr lang="en-DE" sz="2000"/>
            </a:br>
            <a:r>
              <a:rPr lang="en-DE" sz="2000"/>
              <a:t>a basic network model </a:t>
            </a:r>
          </a:p>
        </p:txBody>
      </p:sp>
    </p:spTree>
    <p:extLst>
      <p:ext uri="{BB962C8B-B14F-4D97-AF65-F5344CB8AC3E}">
        <p14:creationId xmlns:p14="http://schemas.microsoft.com/office/powerpoint/2010/main" val="2466390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A184-C374-AF3E-D394-011442EF9FF0}"/>
              </a:ext>
            </a:extLst>
          </p:cNvPr>
          <p:cNvSpPr>
            <a:spLocks noGrp="1"/>
          </p:cNvSpPr>
          <p:nvPr>
            <p:ph type="title"/>
          </p:nvPr>
        </p:nvSpPr>
        <p:spPr>
          <a:xfrm>
            <a:off x="549633" y="213716"/>
            <a:ext cx="11018520" cy="785986"/>
          </a:xfrm>
        </p:spPr>
        <p:txBody>
          <a:bodyPr anchor="b">
            <a:normAutofit/>
          </a:bodyPr>
          <a:lstStyle/>
          <a:p>
            <a:r>
              <a:rPr lang="en-DE" sz="3600"/>
              <a:t>Base Model and Assumptions</a:t>
            </a:r>
          </a:p>
        </p:txBody>
      </p:sp>
      <p:pic>
        <p:nvPicPr>
          <p:cNvPr id="20" name="Picture 19">
            <a:extLst>
              <a:ext uri="{FF2B5EF4-FFF2-40B4-BE49-F238E27FC236}">
                <a16:creationId xmlns:a16="http://schemas.microsoft.com/office/drawing/2014/main" id="{C1320DD9-3623-739A-10B2-6DEBD05613F8}"/>
              </a:ext>
            </a:extLst>
          </p:cNvPr>
          <p:cNvPicPr>
            <a:picLocks noChangeAspect="1"/>
          </p:cNvPicPr>
          <p:nvPr/>
        </p:nvPicPr>
        <p:blipFill>
          <a:blip r:embed="rId3"/>
          <a:stretch>
            <a:fillRect/>
          </a:stretch>
        </p:blipFill>
        <p:spPr>
          <a:xfrm>
            <a:off x="4174041" y="2903665"/>
            <a:ext cx="3843918" cy="525335"/>
          </a:xfrm>
          <a:prstGeom prst="rect">
            <a:avLst/>
          </a:prstGeom>
          <a:ln w="38100">
            <a:noFill/>
          </a:ln>
        </p:spPr>
      </p:pic>
      <p:sp>
        <p:nvSpPr>
          <p:cNvPr id="22" name="sketchy line">
            <a:extLst>
              <a:ext uri="{FF2B5EF4-FFF2-40B4-BE49-F238E27FC236}">
                <a16:creationId xmlns:a16="http://schemas.microsoft.com/office/drawing/2014/main" id="{DC1BB638-8A4B-9C07-A06F-0D91E750C7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2493" y="105573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B89541B-81C6-4C58-79C1-D38499E4098D}"/>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4"/>
              </a:rPr>
              <a:t>https://doi.org/10.1142/9656</a:t>
            </a:r>
            <a:endParaRPr lang="en-GB" sz="1000">
              <a:effectLst/>
            </a:endParaRPr>
          </a:p>
        </p:txBody>
      </p:sp>
      <p:pic>
        <p:nvPicPr>
          <p:cNvPr id="3" name="Picture 2">
            <a:extLst>
              <a:ext uri="{FF2B5EF4-FFF2-40B4-BE49-F238E27FC236}">
                <a16:creationId xmlns:a16="http://schemas.microsoft.com/office/drawing/2014/main" id="{C298F85D-13E2-F1AB-B6B2-1F90A913814E}"/>
              </a:ext>
            </a:extLst>
          </p:cNvPr>
          <p:cNvPicPr>
            <a:picLocks noChangeAspect="1"/>
          </p:cNvPicPr>
          <p:nvPr/>
        </p:nvPicPr>
        <p:blipFill>
          <a:blip r:embed="rId5"/>
          <a:stretch>
            <a:fillRect/>
          </a:stretch>
        </p:blipFill>
        <p:spPr>
          <a:xfrm>
            <a:off x="3742928" y="4485905"/>
            <a:ext cx="4706144" cy="1031757"/>
          </a:xfrm>
          <a:prstGeom prst="rect">
            <a:avLst/>
          </a:prstGeom>
        </p:spPr>
      </p:pic>
    </p:spTree>
    <p:extLst>
      <p:ext uri="{BB962C8B-B14F-4D97-AF65-F5344CB8AC3E}">
        <p14:creationId xmlns:p14="http://schemas.microsoft.com/office/powerpoint/2010/main" val="1438641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A184-C374-AF3E-D394-011442EF9FF0}"/>
              </a:ext>
            </a:extLst>
          </p:cNvPr>
          <p:cNvSpPr>
            <a:spLocks noGrp="1"/>
          </p:cNvSpPr>
          <p:nvPr>
            <p:ph type="title"/>
          </p:nvPr>
        </p:nvSpPr>
        <p:spPr>
          <a:xfrm>
            <a:off x="549633" y="213716"/>
            <a:ext cx="11018520" cy="785986"/>
          </a:xfrm>
        </p:spPr>
        <p:txBody>
          <a:bodyPr anchor="b">
            <a:normAutofit/>
          </a:bodyPr>
          <a:lstStyle/>
          <a:p>
            <a:r>
              <a:rPr lang="en-DE" sz="3600"/>
              <a:t>Base Model and Assumptions</a:t>
            </a:r>
          </a:p>
        </p:txBody>
      </p:sp>
      <p:sp>
        <p:nvSpPr>
          <p:cNvPr id="9" name="Rounded Rectangle 8">
            <a:extLst>
              <a:ext uri="{FF2B5EF4-FFF2-40B4-BE49-F238E27FC236}">
                <a16:creationId xmlns:a16="http://schemas.microsoft.com/office/drawing/2014/main" id="{A666946D-4A7D-451B-629F-99437F8047A0}"/>
              </a:ext>
            </a:extLst>
          </p:cNvPr>
          <p:cNvSpPr/>
          <p:nvPr/>
        </p:nvSpPr>
        <p:spPr>
          <a:xfrm>
            <a:off x="752496" y="3015729"/>
            <a:ext cx="1628142" cy="6091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Synergic</a:t>
            </a:r>
            <a:endParaRPr lang="en-DE" sz="3600">
              <a:solidFill>
                <a:schemeClr val="bg1"/>
              </a:solidFill>
            </a:endParaRPr>
          </a:p>
        </p:txBody>
      </p:sp>
      <p:sp>
        <p:nvSpPr>
          <p:cNvPr id="10" name="Rounded Rectangle 9">
            <a:extLst>
              <a:ext uri="{FF2B5EF4-FFF2-40B4-BE49-F238E27FC236}">
                <a16:creationId xmlns:a16="http://schemas.microsoft.com/office/drawing/2014/main" id="{47497F7B-A9F5-C402-0DBF-7F3FC39F2A21}"/>
              </a:ext>
            </a:extLst>
          </p:cNvPr>
          <p:cNvSpPr/>
          <p:nvPr/>
        </p:nvSpPr>
        <p:spPr>
          <a:xfrm>
            <a:off x="2610080" y="3002527"/>
            <a:ext cx="1628142" cy="6091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Platonic</a:t>
            </a:r>
            <a:endParaRPr lang="en-DE" sz="3600">
              <a:solidFill>
                <a:schemeClr val="bg1"/>
              </a:solidFill>
            </a:endParaRPr>
          </a:p>
        </p:txBody>
      </p:sp>
      <p:pic>
        <p:nvPicPr>
          <p:cNvPr id="11" name="Picture 10">
            <a:extLst>
              <a:ext uri="{FF2B5EF4-FFF2-40B4-BE49-F238E27FC236}">
                <a16:creationId xmlns:a16="http://schemas.microsoft.com/office/drawing/2014/main" id="{2DB8674A-EBF2-B58D-CBEF-2F410C4D1893}"/>
              </a:ext>
            </a:extLst>
          </p:cNvPr>
          <p:cNvPicPr>
            <a:picLocks noChangeAspect="1"/>
          </p:cNvPicPr>
          <p:nvPr/>
        </p:nvPicPr>
        <p:blipFill>
          <a:blip r:embed="rId3"/>
          <a:stretch>
            <a:fillRect/>
          </a:stretch>
        </p:blipFill>
        <p:spPr>
          <a:xfrm>
            <a:off x="752496" y="3788234"/>
            <a:ext cx="1628142" cy="324529"/>
          </a:xfrm>
          <a:prstGeom prst="rect">
            <a:avLst/>
          </a:prstGeom>
        </p:spPr>
      </p:pic>
      <p:pic>
        <p:nvPicPr>
          <p:cNvPr id="12" name="Picture 11">
            <a:extLst>
              <a:ext uri="{FF2B5EF4-FFF2-40B4-BE49-F238E27FC236}">
                <a16:creationId xmlns:a16="http://schemas.microsoft.com/office/drawing/2014/main" id="{28E9BCC5-DE17-EEF3-9808-31BD456B2D72}"/>
              </a:ext>
            </a:extLst>
          </p:cNvPr>
          <p:cNvPicPr>
            <a:picLocks noChangeAspect="1"/>
          </p:cNvPicPr>
          <p:nvPr/>
        </p:nvPicPr>
        <p:blipFill>
          <a:blip r:embed="rId4"/>
          <a:stretch>
            <a:fillRect/>
          </a:stretch>
        </p:blipFill>
        <p:spPr>
          <a:xfrm>
            <a:off x="2610081" y="3790845"/>
            <a:ext cx="1628143" cy="324529"/>
          </a:xfrm>
          <a:prstGeom prst="rect">
            <a:avLst/>
          </a:prstGeom>
        </p:spPr>
      </p:pic>
      <p:sp>
        <p:nvSpPr>
          <p:cNvPr id="13" name="Rounded Rectangle 12">
            <a:extLst>
              <a:ext uri="{FF2B5EF4-FFF2-40B4-BE49-F238E27FC236}">
                <a16:creationId xmlns:a16="http://schemas.microsoft.com/office/drawing/2014/main" id="{2FB57AD5-2C79-5E55-33A1-26B517A62552}"/>
              </a:ext>
            </a:extLst>
          </p:cNvPr>
          <p:cNvSpPr/>
          <p:nvPr/>
        </p:nvSpPr>
        <p:spPr>
          <a:xfrm>
            <a:off x="8059567" y="2998578"/>
            <a:ext cx="1628142" cy="60916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Secure</a:t>
            </a:r>
            <a:endParaRPr lang="en-DE" sz="3600">
              <a:solidFill>
                <a:schemeClr val="bg1"/>
              </a:solidFill>
            </a:endParaRPr>
          </a:p>
        </p:txBody>
      </p:sp>
      <p:sp>
        <p:nvSpPr>
          <p:cNvPr id="14" name="Rounded Rectangle 13">
            <a:extLst>
              <a:ext uri="{FF2B5EF4-FFF2-40B4-BE49-F238E27FC236}">
                <a16:creationId xmlns:a16="http://schemas.microsoft.com/office/drawing/2014/main" id="{56DD641E-C5E5-A85A-BF2F-6F64CCD8CB8C}"/>
              </a:ext>
            </a:extLst>
          </p:cNvPr>
          <p:cNvSpPr/>
          <p:nvPr/>
        </p:nvSpPr>
        <p:spPr>
          <a:xfrm>
            <a:off x="9917151" y="3010613"/>
            <a:ext cx="1628142" cy="60916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Insecure</a:t>
            </a:r>
            <a:endParaRPr lang="en-DE" sz="3600">
              <a:solidFill>
                <a:schemeClr val="bg1"/>
              </a:solidFill>
            </a:endParaRPr>
          </a:p>
        </p:txBody>
      </p:sp>
      <p:sp>
        <p:nvSpPr>
          <p:cNvPr id="15" name="Rounded Rectangle 14">
            <a:extLst>
              <a:ext uri="{FF2B5EF4-FFF2-40B4-BE49-F238E27FC236}">
                <a16:creationId xmlns:a16="http://schemas.microsoft.com/office/drawing/2014/main" id="{BCED421A-F6F4-438B-089B-2A30C59FBAC2}"/>
              </a:ext>
            </a:extLst>
          </p:cNvPr>
          <p:cNvSpPr/>
          <p:nvPr/>
        </p:nvSpPr>
        <p:spPr>
          <a:xfrm>
            <a:off x="4238225" y="5359137"/>
            <a:ext cx="1628142" cy="60916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Biased</a:t>
            </a:r>
            <a:endParaRPr lang="en-DE" sz="3600">
              <a:solidFill>
                <a:schemeClr val="bg1"/>
              </a:solidFill>
            </a:endParaRPr>
          </a:p>
        </p:txBody>
      </p:sp>
      <p:sp>
        <p:nvSpPr>
          <p:cNvPr id="16" name="Rounded Rectangle 15">
            <a:extLst>
              <a:ext uri="{FF2B5EF4-FFF2-40B4-BE49-F238E27FC236}">
                <a16:creationId xmlns:a16="http://schemas.microsoft.com/office/drawing/2014/main" id="{CF1B386C-6E33-BFC4-6094-3535BB89C660}"/>
              </a:ext>
            </a:extLst>
          </p:cNvPr>
          <p:cNvSpPr/>
          <p:nvPr/>
        </p:nvSpPr>
        <p:spPr>
          <a:xfrm>
            <a:off x="6273414" y="5359137"/>
            <a:ext cx="1628142" cy="60916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Unbiased</a:t>
            </a:r>
            <a:endParaRPr lang="en-DE" sz="3600">
              <a:solidFill>
                <a:schemeClr val="bg1"/>
              </a:solidFill>
            </a:endParaRPr>
          </a:p>
        </p:txBody>
      </p:sp>
      <p:pic>
        <p:nvPicPr>
          <p:cNvPr id="17" name="Picture 16">
            <a:extLst>
              <a:ext uri="{FF2B5EF4-FFF2-40B4-BE49-F238E27FC236}">
                <a16:creationId xmlns:a16="http://schemas.microsoft.com/office/drawing/2014/main" id="{80DA11DA-4C26-8C1F-50B7-3945A21F0726}"/>
              </a:ext>
            </a:extLst>
          </p:cNvPr>
          <p:cNvPicPr>
            <a:picLocks noChangeAspect="1"/>
          </p:cNvPicPr>
          <p:nvPr/>
        </p:nvPicPr>
        <p:blipFill>
          <a:blip r:embed="rId5"/>
          <a:stretch>
            <a:fillRect/>
          </a:stretch>
        </p:blipFill>
        <p:spPr>
          <a:xfrm>
            <a:off x="6325250" y="6085472"/>
            <a:ext cx="2523147" cy="260515"/>
          </a:xfrm>
          <a:prstGeom prst="rect">
            <a:avLst/>
          </a:prstGeom>
        </p:spPr>
      </p:pic>
      <p:pic>
        <p:nvPicPr>
          <p:cNvPr id="18" name="Picture 17">
            <a:extLst>
              <a:ext uri="{FF2B5EF4-FFF2-40B4-BE49-F238E27FC236}">
                <a16:creationId xmlns:a16="http://schemas.microsoft.com/office/drawing/2014/main" id="{DAFDC123-DB02-C546-E066-B9165B6276A1}"/>
              </a:ext>
            </a:extLst>
          </p:cNvPr>
          <p:cNvPicPr>
            <a:picLocks noChangeAspect="1"/>
          </p:cNvPicPr>
          <p:nvPr/>
        </p:nvPicPr>
        <p:blipFill>
          <a:blip r:embed="rId6"/>
          <a:stretch>
            <a:fillRect/>
          </a:stretch>
        </p:blipFill>
        <p:spPr>
          <a:xfrm>
            <a:off x="8059567" y="3784590"/>
            <a:ext cx="1628141" cy="346530"/>
          </a:xfrm>
          <a:prstGeom prst="rect">
            <a:avLst/>
          </a:prstGeom>
        </p:spPr>
      </p:pic>
      <p:pic>
        <p:nvPicPr>
          <p:cNvPr id="19" name="Picture 18">
            <a:extLst>
              <a:ext uri="{FF2B5EF4-FFF2-40B4-BE49-F238E27FC236}">
                <a16:creationId xmlns:a16="http://schemas.microsoft.com/office/drawing/2014/main" id="{AB3649C6-9214-643E-EAB5-FE94C957F79D}"/>
              </a:ext>
            </a:extLst>
          </p:cNvPr>
          <p:cNvPicPr>
            <a:picLocks noChangeAspect="1"/>
          </p:cNvPicPr>
          <p:nvPr/>
        </p:nvPicPr>
        <p:blipFill>
          <a:blip r:embed="rId7"/>
          <a:stretch>
            <a:fillRect/>
          </a:stretch>
        </p:blipFill>
        <p:spPr>
          <a:xfrm>
            <a:off x="9917151" y="3808674"/>
            <a:ext cx="1628142" cy="346530"/>
          </a:xfrm>
          <a:prstGeom prst="rect">
            <a:avLst/>
          </a:prstGeom>
        </p:spPr>
      </p:pic>
      <p:pic>
        <p:nvPicPr>
          <p:cNvPr id="20" name="Picture 19">
            <a:extLst>
              <a:ext uri="{FF2B5EF4-FFF2-40B4-BE49-F238E27FC236}">
                <a16:creationId xmlns:a16="http://schemas.microsoft.com/office/drawing/2014/main" id="{C1320DD9-3623-739A-10B2-6DEBD05613F8}"/>
              </a:ext>
            </a:extLst>
          </p:cNvPr>
          <p:cNvPicPr>
            <a:picLocks noChangeAspect="1"/>
          </p:cNvPicPr>
          <p:nvPr/>
        </p:nvPicPr>
        <p:blipFill>
          <a:blip r:embed="rId8"/>
          <a:stretch>
            <a:fillRect/>
          </a:stretch>
        </p:blipFill>
        <p:spPr>
          <a:xfrm>
            <a:off x="3944408" y="1741433"/>
            <a:ext cx="3843918" cy="525335"/>
          </a:xfrm>
          <a:prstGeom prst="rect">
            <a:avLst/>
          </a:prstGeom>
          <a:ln w="38100">
            <a:noFill/>
          </a:ln>
        </p:spPr>
      </p:pic>
      <p:pic>
        <p:nvPicPr>
          <p:cNvPr id="21" name="Picture 20">
            <a:extLst>
              <a:ext uri="{FF2B5EF4-FFF2-40B4-BE49-F238E27FC236}">
                <a16:creationId xmlns:a16="http://schemas.microsoft.com/office/drawing/2014/main" id="{B22E7860-0136-DF48-248D-32C776B49CA3}"/>
              </a:ext>
            </a:extLst>
          </p:cNvPr>
          <p:cNvPicPr>
            <a:picLocks noChangeAspect="1"/>
          </p:cNvPicPr>
          <p:nvPr/>
        </p:nvPicPr>
        <p:blipFill>
          <a:blip r:embed="rId9"/>
          <a:stretch>
            <a:fillRect/>
          </a:stretch>
        </p:blipFill>
        <p:spPr>
          <a:xfrm>
            <a:off x="8848397" y="1554707"/>
            <a:ext cx="2306097" cy="898786"/>
          </a:xfrm>
          <a:prstGeom prst="rect">
            <a:avLst/>
          </a:prstGeom>
        </p:spPr>
      </p:pic>
      <p:sp>
        <p:nvSpPr>
          <p:cNvPr id="22" name="sketchy line">
            <a:extLst>
              <a:ext uri="{FF2B5EF4-FFF2-40B4-BE49-F238E27FC236}">
                <a16:creationId xmlns:a16="http://schemas.microsoft.com/office/drawing/2014/main" id="{DC1BB638-8A4B-9C07-A06F-0D91E750C7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2493" y="105573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B89541B-81C6-4C58-79C1-D38499E4098D}"/>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10"/>
              </a:rPr>
              <a:t>https://doi.org/10.1142/9656</a:t>
            </a:r>
            <a:endParaRPr lang="en-GB" sz="1000">
              <a:effectLst/>
            </a:endParaRPr>
          </a:p>
        </p:txBody>
      </p:sp>
      <p:pic>
        <p:nvPicPr>
          <p:cNvPr id="24" name="Picture 23">
            <a:extLst>
              <a:ext uri="{FF2B5EF4-FFF2-40B4-BE49-F238E27FC236}">
                <a16:creationId xmlns:a16="http://schemas.microsoft.com/office/drawing/2014/main" id="{6C1B7875-860D-3D5F-937A-370DE1FB24AD}"/>
              </a:ext>
            </a:extLst>
          </p:cNvPr>
          <p:cNvPicPr>
            <a:picLocks noChangeAspect="1"/>
          </p:cNvPicPr>
          <p:nvPr/>
        </p:nvPicPr>
        <p:blipFill>
          <a:blip r:embed="rId11"/>
          <a:stretch>
            <a:fillRect/>
          </a:stretch>
        </p:blipFill>
        <p:spPr>
          <a:xfrm>
            <a:off x="2049481" y="4291915"/>
            <a:ext cx="867059" cy="867059"/>
          </a:xfrm>
          <a:prstGeom prst="rect">
            <a:avLst/>
          </a:prstGeom>
        </p:spPr>
      </p:pic>
      <p:pic>
        <p:nvPicPr>
          <p:cNvPr id="3074" name="Picture 2" descr="Synergy Icon Images – Browse 18,173 Stock Photos, Vectors, and Video |  Adobe Stock">
            <a:extLst>
              <a:ext uri="{FF2B5EF4-FFF2-40B4-BE49-F238E27FC236}">
                <a16:creationId xmlns:a16="http://schemas.microsoft.com/office/drawing/2014/main" id="{288CD693-BBDA-5CF5-8698-6A00E13CFB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26812" y="4207515"/>
            <a:ext cx="925552" cy="92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30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7712A-85FE-E32F-FC93-B470A20254EB}"/>
              </a:ext>
            </a:extLst>
          </p:cNvPr>
          <p:cNvSpPr>
            <a:spLocks noGrp="1"/>
          </p:cNvSpPr>
          <p:nvPr>
            <p:ph type="title"/>
          </p:nvPr>
        </p:nvSpPr>
        <p:spPr>
          <a:xfrm>
            <a:off x="838200" y="11925"/>
            <a:ext cx="10515600" cy="1325563"/>
          </a:xfrm>
        </p:spPr>
        <p:txBody>
          <a:bodyPr>
            <a:normAutofit/>
          </a:bodyPr>
          <a:lstStyle/>
          <a:p>
            <a:r>
              <a:rPr lang="en-GB" sz="3600"/>
              <a:t>Example: Love Dynamics of a couple</a:t>
            </a:r>
          </a:p>
        </p:txBody>
      </p:sp>
      <p:pic>
        <p:nvPicPr>
          <p:cNvPr id="4" name="Content Placeholder 3" descr="A diagram of arrows and circles&#10;&#10;Description automatically generated">
            <a:extLst>
              <a:ext uri="{FF2B5EF4-FFF2-40B4-BE49-F238E27FC236}">
                <a16:creationId xmlns:a16="http://schemas.microsoft.com/office/drawing/2014/main" id="{8BB7868D-C781-C401-7DB1-07F8FFD2D257}"/>
              </a:ext>
            </a:extLst>
          </p:cNvPr>
          <p:cNvPicPr>
            <a:picLocks noGrp="1" noChangeAspect="1"/>
          </p:cNvPicPr>
          <p:nvPr>
            <p:ph idx="1"/>
          </p:nvPr>
        </p:nvPicPr>
        <p:blipFill>
          <a:blip r:embed="rId3"/>
          <a:stretch>
            <a:fillRect/>
          </a:stretch>
        </p:blipFill>
        <p:spPr>
          <a:xfrm>
            <a:off x="7168461" y="1690688"/>
            <a:ext cx="4185339" cy="4114800"/>
          </a:xfrm>
        </p:spPr>
      </p:pic>
      <p:sp>
        <p:nvSpPr>
          <p:cNvPr id="5" name="TextBox 4">
            <a:extLst>
              <a:ext uri="{FF2B5EF4-FFF2-40B4-BE49-F238E27FC236}">
                <a16:creationId xmlns:a16="http://schemas.microsoft.com/office/drawing/2014/main" id="{67A1C7D3-244B-C16D-5577-5027F3F28C94}"/>
              </a:ext>
            </a:extLst>
          </p:cNvPr>
          <p:cNvSpPr txBox="1"/>
          <p:nvPr/>
        </p:nvSpPr>
        <p:spPr>
          <a:xfrm>
            <a:off x="838200" y="1644961"/>
            <a:ext cx="287984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u="sng"/>
              <a:t>Romeo</a:t>
            </a:r>
            <a:r>
              <a:rPr lang="en-GB" sz="2000"/>
              <a:t>:	Synergic lover</a:t>
            </a:r>
          </a:p>
          <a:p>
            <a:r>
              <a:rPr lang="en-GB" sz="2000" u="sng"/>
              <a:t>Juliet</a:t>
            </a:r>
            <a:r>
              <a:rPr lang="en-GB" sz="2000"/>
              <a:t>:	Insecure lover</a:t>
            </a:r>
          </a:p>
        </p:txBody>
      </p:sp>
      <p:sp>
        <p:nvSpPr>
          <p:cNvPr id="7" name="TextBox 6">
            <a:extLst>
              <a:ext uri="{FF2B5EF4-FFF2-40B4-BE49-F238E27FC236}">
                <a16:creationId xmlns:a16="http://schemas.microsoft.com/office/drawing/2014/main" id="{6710F9ED-6AF6-A149-DE49-AD61B138CBAE}"/>
              </a:ext>
            </a:extLst>
          </p:cNvPr>
          <p:cNvSpPr txBox="1"/>
          <p:nvPr/>
        </p:nvSpPr>
        <p:spPr>
          <a:xfrm>
            <a:off x="6921005" y="6599854"/>
            <a:ext cx="5270995" cy="246221"/>
          </a:xfrm>
          <a:prstGeom prst="rect">
            <a:avLst/>
          </a:prstGeom>
          <a:noFill/>
        </p:spPr>
        <p:txBody>
          <a:bodyPr wrap="none" rtlCol="0">
            <a:spAutoFit/>
          </a:bodyPr>
          <a:lstStyle/>
          <a:p>
            <a:r>
              <a:rPr lang="en-GB" sz="1000" err="1">
                <a:effectLst/>
              </a:rPr>
              <a:t>Strogatz</a:t>
            </a:r>
            <a:r>
              <a:rPr lang="en-GB" sz="1000">
                <a:effectLst/>
              </a:rPr>
              <a:t> S. (1988). </a:t>
            </a:r>
            <a:r>
              <a:rPr lang="en-GB" sz="1000" i="1">
                <a:effectLst/>
              </a:rPr>
              <a:t>Love Affairs and Differential Equations, </a:t>
            </a:r>
            <a:r>
              <a:rPr lang="en-GB" sz="1000">
                <a:effectLst/>
              </a:rPr>
              <a:t>Mathematics Magazine Volume 61</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1138285"/>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CFC6BB5F-2A6A-CFD8-CBF7-F5E5D2E2FB4E}"/>
              </a:ext>
            </a:extLst>
          </p:cNvPr>
          <p:cNvPicPr>
            <a:picLocks noChangeAspect="1"/>
          </p:cNvPicPr>
          <p:nvPr/>
        </p:nvPicPr>
        <p:blipFill>
          <a:blip r:embed="rId4"/>
          <a:stretch>
            <a:fillRect/>
          </a:stretch>
        </p:blipFill>
        <p:spPr>
          <a:xfrm>
            <a:off x="4662116" y="2632112"/>
            <a:ext cx="1850835" cy="1593775"/>
          </a:xfrm>
          <a:prstGeom prst="rect">
            <a:avLst/>
          </a:prstGeom>
        </p:spPr>
      </p:pic>
      <p:pic>
        <p:nvPicPr>
          <p:cNvPr id="6" name="Picture 5">
            <a:extLst>
              <a:ext uri="{FF2B5EF4-FFF2-40B4-BE49-F238E27FC236}">
                <a16:creationId xmlns:a16="http://schemas.microsoft.com/office/drawing/2014/main" id="{48D8DD94-BF02-3934-6229-8BC12617470A}"/>
              </a:ext>
            </a:extLst>
          </p:cNvPr>
          <p:cNvPicPr>
            <a:picLocks noChangeAspect="1"/>
          </p:cNvPicPr>
          <p:nvPr/>
        </p:nvPicPr>
        <p:blipFill>
          <a:blip r:embed="rId5"/>
          <a:stretch>
            <a:fillRect/>
          </a:stretch>
        </p:blipFill>
        <p:spPr>
          <a:xfrm>
            <a:off x="838200" y="2806699"/>
            <a:ext cx="2578100" cy="1244600"/>
          </a:xfrm>
          <a:prstGeom prst="rect">
            <a:avLst/>
          </a:prstGeom>
        </p:spPr>
      </p:pic>
    </p:spTree>
    <p:extLst>
      <p:ext uri="{BB962C8B-B14F-4D97-AF65-F5344CB8AC3E}">
        <p14:creationId xmlns:p14="http://schemas.microsoft.com/office/powerpoint/2010/main" val="128478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graph&#10;&#10;Description automatically generated">
            <a:extLst>
              <a:ext uri="{FF2B5EF4-FFF2-40B4-BE49-F238E27FC236}">
                <a16:creationId xmlns:a16="http://schemas.microsoft.com/office/drawing/2014/main" id="{5D062895-3455-4C59-DEC2-DC33941B2AF9}"/>
              </a:ext>
            </a:extLst>
          </p:cNvPr>
          <p:cNvPicPr>
            <a:picLocks noChangeAspect="1"/>
          </p:cNvPicPr>
          <p:nvPr/>
        </p:nvPicPr>
        <p:blipFill>
          <a:blip r:embed="rId3"/>
          <a:stretch>
            <a:fillRect/>
          </a:stretch>
        </p:blipFill>
        <p:spPr>
          <a:xfrm>
            <a:off x="4072722" y="53184"/>
            <a:ext cx="7725507" cy="6805291"/>
          </a:xfrm>
          <a:prstGeom prst="rect">
            <a:avLst/>
          </a:prstGeom>
        </p:spPr>
      </p:pic>
      <p:sp>
        <p:nvSpPr>
          <p:cNvPr id="2" name="TextBox 1">
            <a:extLst>
              <a:ext uri="{FF2B5EF4-FFF2-40B4-BE49-F238E27FC236}">
                <a16:creationId xmlns:a16="http://schemas.microsoft.com/office/drawing/2014/main" id="{D9CBAAFA-682A-5B71-144B-D40A8D7E0CC0}"/>
              </a:ext>
            </a:extLst>
          </p:cNvPr>
          <p:cNvSpPr txBox="1"/>
          <p:nvPr/>
        </p:nvSpPr>
        <p:spPr>
          <a:xfrm>
            <a:off x="390805" y="1340593"/>
            <a:ext cx="2744108" cy="330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GB" sz="1550" u="sng">
                <a:ea typeface="+mn-lt"/>
                <a:cs typeface="+mn-lt"/>
              </a:rPr>
              <a:t>I</a:t>
            </a:r>
            <a:r>
              <a:rPr lang="en-GB" sz="1550" u="sng" kern="1200">
                <a:latin typeface="+mn-lt"/>
                <a:ea typeface="+mn-lt"/>
                <a:cs typeface="+mn-lt"/>
              </a:rPr>
              <a:t>dentically </a:t>
            </a:r>
            <a:r>
              <a:rPr lang="en-GB" sz="1550" u="sng">
                <a:ea typeface="+mn-lt"/>
                <a:cs typeface="+mn-lt"/>
              </a:rPr>
              <a:t>insecure lovers</a:t>
            </a:r>
            <a:endParaRPr lang="en-GB" u="sng"/>
          </a:p>
        </p:txBody>
      </p:sp>
      <p:sp>
        <p:nvSpPr>
          <p:cNvPr id="7" name="TextBox 6">
            <a:extLst>
              <a:ext uri="{FF2B5EF4-FFF2-40B4-BE49-F238E27FC236}">
                <a16:creationId xmlns:a16="http://schemas.microsoft.com/office/drawing/2014/main" id="{51BEB513-25B2-7108-7FA5-30DD546B23BD}"/>
              </a:ext>
            </a:extLst>
          </p:cNvPr>
          <p:cNvSpPr txBox="1"/>
          <p:nvPr/>
        </p:nvSpPr>
        <p:spPr>
          <a:xfrm>
            <a:off x="390805" y="3137870"/>
            <a:ext cx="3434310" cy="333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1566" u="sng" kern="1200">
                <a:solidFill>
                  <a:schemeClr val="tx1"/>
                </a:solidFill>
                <a:latin typeface="+mn-lt"/>
                <a:ea typeface="+mn-ea"/>
                <a:cs typeface="+mn-cs"/>
              </a:rPr>
              <a:t>Fire and Ice</a:t>
            </a:r>
            <a:r>
              <a:rPr lang="en-US" sz="1566" kern="1200">
                <a:solidFill>
                  <a:schemeClr val="tx1"/>
                </a:solidFill>
                <a:latin typeface="+mn-lt"/>
                <a:ea typeface="+mn-ea"/>
                <a:cs typeface="+mn-cs"/>
              </a:rPr>
              <a:t> (Do opposites attract?)</a:t>
            </a:r>
            <a:endParaRPr lang="en-US"/>
          </a:p>
        </p:txBody>
      </p:sp>
      <p:sp>
        <p:nvSpPr>
          <p:cNvPr id="9" name="TextBox 8">
            <a:extLst>
              <a:ext uri="{FF2B5EF4-FFF2-40B4-BE49-F238E27FC236}">
                <a16:creationId xmlns:a16="http://schemas.microsoft.com/office/drawing/2014/main" id="{EA732765-FE64-BF3D-3AAE-C01AD0781801}"/>
              </a:ext>
            </a:extLst>
          </p:cNvPr>
          <p:cNvSpPr txBox="1"/>
          <p:nvPr/>
        </p:nvSpPr>
        <p:spPr>
          <a:xfrm>
            <a:off x="390805" y="4937583"/>
            <a:ext cx="2396516" cy="333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1566" u="sng" kern="1200">
                <a:solidFill>
                  <a:schemeClr val="tx1"/>
                </a:solidFill>
                <a:latin typeface="+mn-lt"/>
                <a:ea typeface="+mn-ea"/>
                <a:cs typeface="+mn-cs"/>
              </a:rPr>
              <a:t>Romeo the Robot</a:t>
            </a:r>
            <a:endParaRPr lang="en-US" u="sng"/>
          </a:p>
        </p:txBody>
      </p:sp>
      <p:pic>
        <p:nvPicPr>
          <p:cNvPr id="6" name="Picture 5">
            <a:extLst>
              <a:ext uri="{FF2B5EF4-FFF2-40B4-BE49-F238E27FC236}">
                <a16:creationId xmlns:a16="http://schemas.microsoft.com/office/drawing/2014/main" id="{3339A564-2AB6-B3C7-ABAA-582C2B48949F}"/>
              </a:ext>
            </a:extLst>
          </p:cNvPr>
          <p:cNvPicPr>
            <a:picLocks noChangeAspect="1"/>
          </p:cNvPicPr>
          <p:nvPr/>
        </p:nvPicPr>
        <p:blipFill>
          <a:blip r:embed="rId4"/>
          <a:stretch>
            <a:fillRect/>
          </a:stretch>
        </p:blipFill>
        <p:spPr>
          <a:xfrm>
            <a:off x="778155" y="1759418"/>
            <a:ext cx="1483057" cy="715959"/>
          </a:xfrm>
          <a:prstGeom prst="rect">
            <a:avLst/>
          </a:prstGeom>
        </p:spPr>
      </p:pic>
      <p:pic>
        <p:nvPicPr>
          <p:cNvPr id="8" name="Picture 7">
            <a:extLst>
              <a:ext uri="{FF2B5EF4-FFF2-40B4-BE49-F238E27FC236}">
                <a16:creationId xmlns:a16="http://schemas.microsoft.com/office/drawing/2014/main" id="{9197075F-AFBF-FE3C-9C5C-0BC033623CC1}"/>
              </a:ext>
            </a:extLst>
          </p:cNvPr>
          <p:cNvPicPr>
            <a:picLocks noChangeAspect="1"/>
          </p:cNvPicPr>
          <p:nvPr/>
        </p:nvPicPr>
        <p:blipFill>
          <a:blip r:embed="rId5"/>
          <a:stretch>
            <a:fillRect/>
          </a:stretch>
        </p:blipFill>
        <p:spPr>
          <a:xfrm>
            <a:off x="2790287" y="2005954"/>
            <a:ext cx="1253726" cy="222885"/>
          </a:xfrm>
          <a:prstGeom prst="rect">
            <a:avLst/>
          </a:prstGeom>
        </p:spPr>
      </p:pic>
      <p:pic>
        <p:nvPicPr>
          <p:cNvPr id="10" name="Picture 9">
            <a:extLst>
              <a:ext uri="{FF2B5EF4-FFF2-40B4-BE49-F238E27FC236}">
                <a16:creationId xmlns:a16="http://schemas.microsoft.com/office/drawing/2014/main" id="{7A28D04A-3B06-02A3-79C4-3DC3606AE323}"/>
              </a:ext>
            </a:extLst>
          </p:cNvPr>
          <p:cNvPicPr>
            <a:picLocks noChangeAspect="1"/>
          </p:cNvPicPr>
          <p:nvPr/>
        </p:nvPicPr>
        <p:blipFill>
          <a:blip r:embed="rId6"/>
          <a:stretch>
            <a:fillRect/>
          </a:stretch>
        </p:blipFill>
        <p:spPr>
          <a:xfrm>
            <a:off x="778155" y="3661352"/>
            <a:ext cx="1671460" cy="699510"/>
          </a:xfrm>
          <a:prstGeom prst="rect">
            <a:avLst/>
          </a:prstGeom>
        </p:spPr>
      </p:pic>
      <p:pic>
        <p:nvPicPr>
          <p:cNvPr id="13" name="Picture 12">
            <a:extLst>
              <a:ext uri="{FF2B5EF4-FFF2-40B4-BE49-F238E27FC236}">
                <a16:creationId xmlns:a16="http://schemas.microsoft.com/office/drawing/2014/main" id="{1DF4BD7F-A9EB-358A-5E36-F4494E985C84}"/>
              </a:ext>
            </a:extLst>
          </p:cNvPr>
          <p:cNvPicPr>
            <a:picLocks noChangeAspect="1"/>
          </p:cNvPicPr>
          <p:nvPr/>
        </p:nvPicPr>
        <p:blipFill>
          <a:blip r:embed="rId7"/>
          <a:stretch>
            <a:fillRect/>
          </a:stretch>
        </p:blipFill>
        <p:spPr>
          <a:xfrm>
            <a:off x="778155" y="5367276"/>
            <a:ext cx="1627806" cy="801633"/>
          </a:xfrm>
          <a:prstGeom prst="rect">
            <a:avLst/>
          </a:prstGeom>
        </p:spPr>
      </p:pic>
      <p:sp>
        <p:nvSpPr>
          <p:cNvPr id="14" name="Title 1">
            <a:extLst>
              <a:ext uri="{FF2B5EF4-FFF2-40B4-BE49-F238E27FC236}">
                <a16:creationId xmlns:a16="http://schemas.microsoft.com/office/drawing/2014/main" id="{AA75D6E7-8EEB-6603-AFCB-DDE606F1ECB1}"/>
              </a:ext>
            </a:extLst>
          </p:cNvPr>
          <p:cNvSpPr>
            <a:spLocks noGrp="1"/>
          </p:cNvSpPr>
          <p:nvPr>
            <p:ph type="title"/>
          </p:nvPr>
        </p:nvSpPr>
        <p:spPr>
          <a:xfrm>
            <a:off x="266330" y="15905"/>
            <a:ext cx="10515600" cy="1325563"/>
          </a:xfrm>
        </p:spPr>
        <p:txBody>
          <a:bodyPr>
            <a:normAutofit/>
          </a:bodyPr>
          <a:lstStyle/>
          <a:p>
            <a:r>
              <a:rPr lang="en-GB" sz="3600"/>
              <a:t>Different cases</a:t>
            </a:r>
          </a:p>
        </p:txBody>
      </p:sp>
      <p:sp>
        <p:nvSpPr>
          <p:cNvPr id="15"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ChangeAspect="1"/>
          </p:cNvSpPr>
          <p:nvPr/>
        </p:nvSpPr>
        <p:spPr>
          <a:xfrm>
            <a:off x="266330" y="108990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gradFill flip="none" rotWithShape="1">
            <a:gsLst>
              <a:gs pos="0">
                <a:schemeClr val="accent2">
                  <a:tint val="66000"/>
                  <a:satMod val="160000"/>
                </a:schemeClr>
              </a:gs>
              <a:gs pos="49000">
                <a:schemeClr val="accent2">
                  <a:tint val="44500"/>
                  <a:satMod val="160000"/>
                  <a:alpha val="12592"/>
                </a:schemeClr>
              </a:gs>
              <a:gs pos="100000">
                <a:schemeClr val="accent2">
                  <a:tint val="23500"/>
                  <a:satMod val="160000"/>
                  <a:alpha val="0"/>
                </a:schemeClr>
              </a:gs>
            </a:gsLst>
            <a:lin ang="0" scaled="1"/>
            <a:tileRect/>
          </a:gradFill>
          <a:ln w="44450" cap="rnd">
            <a:gradFill flip="none" rotWithShape="1">
              <a:gsLst>
                <a:gs pos="0">
                  <a:schemeClr val="accent2">
                    <a:lumMod val="0"/>
                    <a:lumOff val="100000"/>
                  </a:schemeClr>
                </a:gs>
                <a:gs pos="6000">
                  <a:schemeClr val="accent2">
                    <a:lumMod val="0"/>
                    <a:lumOff val="100000"/>
                  </a:schemeClr>
                </a:gs>
                <a:gs pos="100000">
                  <a:schemeClr val="accent2">
                    <a:lumMod val="100000"/>
                  </a:schemeClr>
                </a:gs>
              </a:gsLst>
              <a:lin ang="10800000" scaled="1"/>
              <a:tileRect/>
            </a:gra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227162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arrows and dots&#10;&#10;Description automatically generated">
            <a:extLst>
              <a:ext uri="{FF2B5EF4-FFF2-40B4-BE49-F238E27FC236}">
                <a16:creationId xmlns:a16="http://schemas.microsoft.com/office/drawing/2014/main" id="{65DAB1B4-0B6F-85E2-DA55-809F9D5150A9}"/>
              </a:ext>
            </a:extLst>
          </p:cNvPr>
          <p:cNvPicPr>
            <a:picLocks noGrp="1" noChangeAspect="1"/>
          </p:cNvPicPr>
          <p:nvPr>
            <p:ph idx="1"/>
          </p:nvPr>
        </p:nvPicPr>
        <p:blipFill>
          <a:blip r:embed="rId3"/>
          <a:stretch>
            <a:fillRect/>
          </a:stretch>
        </p:blipFill>
        <p:spPr>
          <a:xfrm>
            <a:off x="3223113" y="2932065"/>
            <a:ext cx="2841625" cy="2787650"/>
          </a:xfrm>
        </p:spPr>
      </p:pic>
      <p:pic>
        <p:nvPicPr>
          <p:cNvPr id="8" name="Picture 7" descr="A graph of arrows pointing to different directions&#10;&#10;Description automatically generated">
            <a:extLst>
              <a:ext uri="{FF2B5EF4-FFF2-40B4-BE49-F238E27FC236}">
                <a16:creationId xmlns:a16="http://schemas.microsoft.com/office/drawing/2014/main" id="{70825AA4-0691-CE32-13B8-00BCD296FFFF}"/>
              </a:ext>
            </a:extLst>
          </p:cNvPr>
          <p:cNvPicPr>
            <a:picLocks noChangeAspect="1"/>
          </p:cNvPicPr>
          <p:nvPr/>
        </p:nvPicPr>
        <p:blipFill>
          <a:blip r:embed="rId4"/>
          <a:stretch>
            <a:fillRect/>
          </a:stretch>
        </p:blipFill>
        <p:spPr>
          <a:xfrm>
            <a:off x="6130620" y="2934164"/>
            <a:ext cx="2774950" cy="2720975"/>
          </a:xfrm>
          <a:prstGeom prst="rect">
            <a:avLst/>
          </a:prstGeom>
        </p:spPr>
      </p:pic>
      <p:pic>
        <p:nvPicPr>
          <p:cNvPr id="9" name="Picture 8" descr="A diagram of arrows pointing to different directions&#10;&#10;Description automatically generated">
            <a:extLst>
              <a:ext uri="{FF2B5EF4-FFF2-40B4-BE49-F238E27FC236}">
                <a16:creationId xmlns:a16="http://schemas.microsoft.com/office/drawing/2014/main" id="{C57723A6-0D7C-EB5D-7627-DCF53CB93CA2}"/>
              </a:ext>
            </a:extLst>
          </p:cNvPr>
          <p:cNvPicPr>
            <a:picLocks noChangeAspect="1"/>
          </p:cNvPicPr>
          <p:nvPr/>
        </p:nvPicPr>
        <p:blipFill>
          <a:blip r:embed="rId5"/>
          <a:stretch>
            <a:fillRect/>
          </a:stretch>
        </p:blipFill>
        <p:spPr>
          <a:xfrm>
            <a:off x="8980182" y="2932065"/>
            <a:ext cx="2909888" cy="2851150"/>
          </a:xfrm>
          <a:prstGeom prst="rect">
            <a:avLst/>
          </a:prstGeom>
        </p:spPr>
      </p:pic>
      <p:sp>
        <p:nvSpPr>
          <p:cNvPr id="4" name="TextBox 3">
            <a:extLst>
              <a:ext uri="{FF2B5EF4-FFF2-40B4-BE49-F238E27FC236}">
                <a16:creationId xmlns:a16="http://schemas.microsoft.com/office/drawing/2014/main" id="{6AF53F16-679C-5742-2612-30BB8ADF6527}"/>
              </a:ext>
            </a:extLst>
          </p:cNvPr>
          <p:cNvSpPr txBox="1"/>
          <p:nvPr/>
        </p:nvSpPr>
        <p:spPr>
          <a:xfrm>
            <a:off x="2519159" y="6596390"/>
            <a:ext cx="9672841" cy="261610"/>
          </a:xfrm>
          <a:prstGeom prst="rect">
            <a:avLst/>
          </a:prstGeom>
          <a:noFill/>
        </p:spPr>
        <p:txBody>
          <a:bodyPr wrap="none" lIns="91440" tIns="45720" rIns="91440" bIns="45720" rtlCol="0" anchor="t">
            <a:spAutoFit/>
          </a:bodyPr>
          <a:lstStyle/>
          <a:p>
            <a:r>
              <a:rPr lang="en-GB" sz="1100">
                <a:solidFill>
                  <a:srgbClr val="1F1F1F"/>
                </a:solidFill>
                <a:ea typeface="+mn-lt"/>
                <a:cs typeface="+mn-lt"/>
              </a:rPr>
              <a:t>Rinaldi, S., Della Rossa, F., &amp; </a:t>
            </a:r>
            <a:r>
              <a:rPr lang="en-GB" sz="1100" err="1">
                <a:solidFill>
                  <a:srgbClr val="1F1F1F"/>
                </a:solidFill>
                <a:ea typeface="+mn-lt"/>
                <a:cs typeface="+mn-lt"/>
              </a:rPr>
              <a:t>Landi</a:t>
            </a:r>
            <a:r>
              <a:rPr lang="en-GB" sz="1100">
                <a:solidFill>
                  <a:srgbClr val="1F1F1F"/>
                </a:solidFill>
                <a:ea typeface="+mn-lt"/>
                <a:cs typeface="+mn-lt"/>
              </a:rPr>
              <a:t>, P. (2013). A mathematical model of “Gone with the Wind”. </a:t>
            </a:r>
            <a:r>
              <a:rPr lang="en-GB" sz="1100" err="1">
                <a:solidFill>
                  <a:srgbClr val="1F1F1F"/>
                </a:solidFill>
                <a:ea typeface="+mn-lt"/>
                <a:cs typeface="+mn-lt"/>
              </a:rPr>
              <a:t>Physica</a:t>
            </a:r>
            <a:r>
              <a:rPr lang="en-GB" sz="1100">
                <a:solidFill>
                  <a:srgbClr val="1F1F1F"/>
                </a:solidFill>
                <a:ea typeface="+mn-lt"/>
                <a:cs typeface="+mn-lt"/>
              </a:rPr>
              <a:t> A, 392, 3231–3239. </a:t>
            </a:r>
            <a:r>
              <a:rPr lang="en-GB" sz="1100" err="1">
                <a:solidFill>
                  <a:srgbClr val="1F1F1F"/>
                </a:solidFill>
                <a:ea typeface="+mn-lt"/>
                <a:cs typeface="+mn-lt"/>
              </a:rPr>
              <a:t>doi</a:t>
            </a:r>
            <a:r>
              <a:rPr lang="en-GB" sz="1100">
                <a:solidFill>
                  <a:srgbClr val="1F1F1F"/>
                </a:solidFill>
                <a:ea typeface="+mn-lt"/>
                <a:cs typeface="+mn-lt"/>
              </a:rPr>
              <a:t>: 10.1016/j.physa.2013.03.034 </a:t>
            </a:r>
            <a:endParaRPr lang="en-GB" sz="900">
              <a:effectLst/>
            </a:endParaRPr>
          </a:p>
        </p:txBody>
      </p:sp>
      <p:sp>
        <p:nvSpPr>
          <p:cNvPr id="3" name="Title 1">
            <a:extLst>
              <a:ext uri="{FF2B5EF4-FFF2-40B4-BE49-F238E27FC236}">
                <a16:creationId xmlns:a16="http://schemas.microsoft.com/office/drawing/2014/main" id="{7418E44D-0D38-14CC-C36B-0778723E2732}"/>
              </a:ext>
            </a:extLst>
          </p:cNvPr>
          <p:cNvSpPr txBox="1">
            <a:spLocks/>
          </p:cNvSpPr>
          <p:nvPr/>
        </p:nvSpPr>
        <p:spPr>
          <a:xfrm>
            <a:off x="838200" y="11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a:t>Nonlinear dynamics example: </a:t>
            </a:r>
            <a:r>
              <a:rPr lang="en-GB" sz="3600" i="1"/>
              <a:t>“Gone with the Wind” (1939)</a:t>
            </a:r>
          </a:p>
        </p:txBody>
      </p:sp>
      <p:sp>
        <p:nvSpPr>
          <p:cNvPr id="7" name="sketchy line">
            <a:extLst>
              <a:ext uri="{FF2B5EF4-FFF2-40B4-BE49-F238E27FC236}">
                <a16:creationId xmlns:a16="http://schemas.microsoft.com/office/drawing/2014/main" id="{CA2CB499-6CA6-B8EB-E1D9-67D3C4DC394F}"/>
              </a:ext>
              <a:ext uri="{C183D7F6-B498-43B3-948B-1728B52AA6E4}">
                <adec:decorative xmlns:adec="http://schemas.microsoft.com/office/drawing/2017/decorative" val="1"/>
              </a:ext>
            </a:extLst>
          </p:cNvPr>
          <p:cNvSpPr>
            <a:spLocks noChangeAspect="1"/>
          </p:cNvSpPr>
          <p:nvPr/>
        </p:nvSpPr>
        <p:spPr>
          <a:xfrm>
            <a:off x="609600" y="1138285"/>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9FF12AE3-7F04-102A-D3A4-D8699C358792}"/>
              </a:ext>
            </a:extLst>
          </p:cNvPr>
          <p:cNvPicPr>
            <a:picLocks noChangeAspect="1"/>
          </p:cNvPicPr>
          <p:nvPr/>
        </p:nvPicPr>
        <p:blipFill>
          <a:blip r:embed="rId6"/>
          <a:stretch>
            <a:fillRect/>
          </a:stretch>
        </p:blipFill>
        <p:spPr>
          <a:xfrm>
            <a:off x="3526093" y="1515032"/>
            <a:ext cx="3324514" cy="902623"/>
          </a:xfrm>
          <a:prstGeom prst="rect">
            <a:avLst/>
          </a:prstGeom>
        </p:spPr>
      </p:pic>
      <p:pic>
        <p:nvPicPr>
          <p:cNvPr id="14" name="Picture 13">
            <a:extLst>
              <a:ext uri="{FF2B5EF4-FFF2-40B4-BE49-F238E27FC236}">
                <a16:creationId xmlns:a16="http://schemas.microsoft.com/office/drawing/2014/main" id="{84F5BA57-B28E-1069-54FA-7685B000BD0C}"/>
              </a:ext>
            </a:extLst>
          </p:cNvPr>
          <p:cNvPicPr>
            <a:picLocks noChangeAspect="1"/>
          </p:cNvPicPr>
          <p:nvPr/>
        </p:nvPicPr>
        <p:blipFill>
          <a:blip r:embed="rId7"/>
          <a:stretch>
            <a:fillRect/>
          </a:stretch>
        </p:blipFill>
        <p:spPr>
          <a:xfrm>
            <a:off x="3583784" y="5896389"/>
            <a:ext cx="2128838" cy="199396"/>
          </a:xfrm>
          <a:prstGeom prst="rect">
            <a:avLst/>
          </a:prstGeom>
        </p:spPr>
      </p:pic>
      <p:pic>
        <p:nvPicPr>
          <p:cNvPr id="16" name="Picture 15">
            <a:extLst>
              <a:ext uri="{FF2B5EF4-FFF2-40B4-BE49-F238E27FC236}">
                <a16:creationId xmlns:a16="http://schemas.microsoft.com/office/drawing/2014/main" id="{43C1CF2A-DCDD-D0D0-332D-8D50E4304389}"/>
              </a:ext>
            </a:extLst>
          </p:cNvPr>
          <p:cNvPicPr>
            <a:picLocks noChangeAspect="1"/>
          </p:cNvPicPr>
          <p:nvPr/>
        </p:nvPicPr>
        <p:blipFill>
          <a:blip r:embed="rId8"/>
          <a:stretch>
            <a:fillRect/>
          </a:stretch>
        </p:blipFill>
        <p:spPr>
          <a:xfrm>
            <a:off x="6560658" y="5896389"/>
            <a:ext cx="2128838" cy="185591"/>
          </a:xfrm>
          <a:prstGeom prst="rect">
            <a:avLst/>
          </a:prstGeom>
        </p:spPr>
      </p:pic>
      <p:pic>
        <p:nvPicPr>
          <p:cNvPr id="17" name="Picture 16">
            <a:extLst>
              <a:ext uri="{FF2B5EF4-FFF2-40B4-BE49-F238E27FC236}">
                <a16:creationId xmlns:a16="http://schemas.microsoft.com/office/drawing/2014/main" id="{C23D3FA6-08C8-6D55-5EE3-FD23712E5DB1}"/>
              </a:ext>
            </a:extLst>
          </p:cNvPr>
          <p:cNvPicPr>
            <a:picLocks noChangeAspect="1"/>
          </p:cNvPicPr>
          <p:nvPr/>
        </p:nvPicPr>
        <p:blipFill>
          <a:blip r:embed="rId9"/>
          <a:stretch>
            <a:fillRect/>
          </a:stretch>
        </p:blipFill>
        <p:spPr>
          <a:xfrm>
            <a:off x="9453562" y="5910194"/>
            <a:ext cx="2128838" cy="185591"/>
          </a:xfrm>
          <a:prstGeom prst="rect">
            <a:avLst/>
          </a:prstGeom>
        </p:spPr>
      </p:pic>
      <p:pic>
        <p:nvPicPr>
          <p:cNvPr id="5" name="Picture 4" descr="A movie cover with a person and person&#10;&#10;Description automatically generated">
            <a:extLst>
              <a:ext uri="{FF2B5EF4-FFF2-40B4-BE49-F238E27FC236}">
                <a16:creationId xmlns:a16="http://schemas.microsoft.com/office/drawing/2014/main" id="{88D53E1A-2A5E-3BE5-0C20-732A342FD8F9}"/>
              </a:ext>
            </a:extLst>
          </p:cNvPr>
          <p:cNvPicPr>
            <a:picLocks noChangeAspect="1"/>
          </p:cNvPicPr>
          <p:nvPr/>
        </p:nvPicPr>
        <p:blipFill>
          <a:blip r:embed="rId10"/>
          <a:stretch>
            <a:fillRect/>
          </a:stretch>
        </p:blipFill>
        <p:spPr>
          <a:xfrm>
            <a:off x="370096" y="1978981"/>
            <a:ext cx="2691108" cy="4102999"/>
          </a:xfrm>
          <a:prstGeom prst="rect">
            <a:avLst/>
          </a:prstGeom>
          <a:gradFill flip="none" rotWithShape="1">
            <a:gsLst>
              <a:gs pos="0">
                <a:schemeClr val="accent1">
                  <a:lumMod val="0"/>
                  <a:lumOff val="100000"/>
                </a:schemeClr>
              </a:gs>
              <a:gs pos="49000">
                <a:schemeClr val="accent1">
                  <a:lumMod val="0"/>
                  <a:lumOff val="100000"/>
                </a:schemeClr>
              </a:gs>
              <a:gs pos="100000">
                <a:schemeClr val="bg1">
                  <a:alpha val="0"/>
                </a:schemeClr>
              </a:gs>
            </a:gsLst>
            <a:lin ang="10800000" scaled="1"/>
            <a:tileRect/>
          </a:gradFill>
          <a:ln>
            <a:noFill/>
          </a:ln>
        </p:spPr>
      </p:pic>
      <p:sp>
        <p:nvSpPr>
          <p:cNvPr id="2" name="TextBox 1">
            <a:extLst>
              <a:ext uri="{FF2B5EF4-FFF2-40B4-BE49-F238E27FC236}">
                <a16:creationId xmlns:a16="http://schemas.microsoft.com/office/drawing/2014/main" id="{3E7654E6-0F0D-6009-A795-FF548963DB3E}"/>
              </a:ext>
            </a:extLst>
          </p:cNvPr>
          <p:cNvSpPr txBox="1"/>
          <p:nvPr/>
        </p:nvSpPr>
        <p:spPr>
          <a:xfrm>
            <a:off x="7519736" y="1797216"/>
            <a:ext cx="25366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Both are insecure type</a:t>
            </a:r>
          </a:p>
        </p:txBody>
      </p:sp>
    </p:spTree>
    <p:extLst>
      <p:ext uri="{BB962C8B-B14F-4D97-AF65-F5344CB8AC3E}">
        <p14:creationId xmlns:p14="http://schemas.microsoft.com/office/powerpoint/2010/main" val="4085312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erson in a suit talking to a person&#10;&#10;Description automatically generated">
            <a:extLst>
              <a:ext uri="{FF2B5EF4-FFF2-40B4-BE49-F238E27FC236}">
                <a16:creationId xmlns:a16="http://schemas.microsoft.com/office/drawing/2014/main" id="{EFC9F54E-C50E-9E39-9F7D-40E5D60E90EB}"/>
              </a:ext>
            </a:extLst>
          </p:cNvPr>
          <p:cNvPicPr>
            <a:picLocks noGrp="1" noChangeAspect="1"/>
          </p:cNvPicPr>
          <p:nvPr>
            <p:ph idx="1"/>
          </p:nvPr>
        </p:nvPicPr>
        <p:blipFill>
          <a:blip r:embed="rId3"/>
          <a:stretch>
            <a:fillRect/>
          </a:stretch>
        </p:blipFill>
        <p:spPr>
          <a:xfrm>
            <a:off x="1716232" y="643467"/>
            <a:ext cx="875953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257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3801</Words>
  <Application>Microsoft Macintosh PowerPoint</Application>
  <PresentationFormat>Widescreen</PresentationFormat>
  <Paragraphs>261</Paragraphs>
  <Slides>23</Slides>
  <Notes>21</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Alegreya Black</vt:lpstr>
      <vt:lpstr>Alegreya Medium</vt:lpstr>
      <vt:lpstr>Aptos</vt:lpstr>
      <vt:lpstr>Aptos Display</vt:lpstr>
      <vt:lpstr>Arial</vt:lpstr>
      <vt:lpstr>Calibri</vt:lpstr>
      <vt:lpstr>Calibri,Sans-Serif</vt:lpstr>
      <vt:lpstr>Courier New</vt:lpstr>
      <vt:lpstr>g_d0_f5</vt:lpstr>
      <vt:lpstr>Georgia</vt:lpstr>
      <vt:lpstr>Helvetica</vt:lpstr>
      <vt:lpstr>Söhne</vt:lpstr>
      <vt:lpstr>Office Theme</vt:lpstr>
      <vt:lpstr>Romantic Chaos  –  A study of the emergence of unpredictability in relationships</vt:lpstr>
      <vt:lpstr>Background/Motivation</vt:lpstr>
      <vt:lpstr>Outline</vt:lpstr>
      <vt:lpstr>Base Model and Assumptions</vt:lpstr>
      <vt:lpstr>Base Model and Assumptions</vt:lpstr>
      <vt:lpstr>Example: Love Dynamics of a couple</vt:lpstr>
      <vt:lpstr>Different cases</vt:lpstr>
      <vt:lpstr>PowerPoint Presentation</vt:lpstr>
      <vt:lpstr>PowerPoint Presentation</vt:lpstr>
      <vt:lpstr>Environmental stress</vt:lpstr>
      <vt:lpstr>External inspiration</vt:lpstr>
      <vt:lpstr>Love as a 4D Dynamical System</vt:lpstr>
      <vt:lpstr>Triangular Relationships (1/3)</vt:lpstr>
      <vt:lpstr>Triangular Relationships (2/3)</vt:lpstr>
      <vt:lpstr>Triangular Relationships (3/3)</vt:lpstr>
      <vt:lpstr>Love as a 6D dynamical system - Sternberg’s “Triangular Theory of Love”</vt:lpstr>
      <vt:lpstr>Reduction to a 4D Dynamical System – Network Model</vt:lpstr>
      <vt:lpstr>PowerPoint Presentation</vt:lpstr>
      <vt:lpstr>PowerPoint Presentation</vt:lpstr>
      <vt:lpstr>PowerPoint Presentation</vt:lpstr>
      <vt:lpstr>PowerPoint Presentation</vt:lpstr>
      <vt:lpstr>PowerPoint Presentation</vt:lpstr>
      <vt:lpstr>Final remarks:  Shortcomings of the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Romantic Chaos - A study of the emergence of unpredictability in relationships</dc:title>
  <dc:creator>Sándor Battaglini-Fischer</dc:creator>
  <cp:lastModifiedBy>Sándor Battaglini-Fischer</cp:lastModifiedBy>
  <cp:revision>1</cp:revision>
  <dcterms:created xsi:type="dcterms:W3CDTF">2024-01-29T08:59:26Z</dcterms:created>
  <dcterms:modified xsi:type="dcterms:W3CDTF">2024-02-02T09:02:42Z</dcterms:modified>
</cp:coreProperties>
</file>